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16" r:id="rId3"/>
    <p:sldId id="330" r:id="rId4"/>
    <p:sldId id="357" r:id="rId5"/>
    <p:sldId id="305" r:id="rId6"/>
    <p:sldId id="358" r:id="rId8"/>
    <p:sldId id="307" r:id="rId9"/>
    <p:sldId id="360" r:id="rId10"/>
    <p:sldId id="361" r:id="rId11"/>
    <p:sldId id="362" r:id="rId12"/>
    <p:sldId id="359" r:id="rId13"/>
    <p:sldId id="400" r:id="rId14"/>
    <p:sldId id="401" r:id="rId15"/>
    <p:sldId id="363" r:id="rId16"/>
    <p:sldId id="323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295" r:id="rId25"/>
    <p:sldId id="331" r:id="rId26"/>
  </p:sldIdLst>
  <p:sldSz cx="9144000" cy="5143500" type="screen16x9"/>
  <p:notesSz cx="6858000" cy="9144000"/>
  <p:defaultTextStyle>
    <a:defPPr>
      <a:defRPr lang="zh-CN"/>
    </a:defPPr>
    <a:lvl1pPr algn="l" defTabSz="683895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Nexa Light" pitchFamily="50" charset="0"/>
        <a:ea typeface="微软雅黑" panose="020B0503020204020204" pitchFamily="34" charset="-122"/>
        <a:cs typeface="+mn-cs"/>
      </a:defRPr>
    </a:lvl1pPr>
    <a:lvl2pPr marL="341630" indent="116205" algn="l" defTabSz="683895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Nexa Light" pitchFamily="50" charset="0"/>
        <a:ea typeface="微软雅黑" panose="020B0503020204020204" pitchFamily="34" charset="-122"/>
        <a:cs typeface="+mn-cs"/>
      </a:defRPr>
    </a:lvl2pPr>
    <a:lvl3pPr marL="684530" indent="230505" algn="l" defTabSz="683895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Nexa Light" pitchFamily="50" charset="0"/>
        <a:ea typeface="微软雅黑" panose="020B0503020204020204" pitchFamily="34" charset="-122"/>
        <a:cs typeface="+mn-cs"/>
      </a:defRPr>
    </a:lvl3pPr>
    <a:lvl4pPr marL="1027430" indent="344805" algn="l" defTabSz="683895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Nexa Light" pitchFamily="50" charset="0"/>
        <a:ea typeface="微软雅黑" panose="020B0503020204020204" pitchFamily="34" charset="-122"/>
        <a:cs typeface="+mn-cs"/>
      </a:defRPr>
    </a:lvl4pPr>
    <a:lvl5pPr marL="1370330" indent="459105" algn="l" defTabSz="683895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Nexa Light" pitchFamily="50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Nexa Light" pitchFamily="50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Nexa Light" pitchFamily="50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Nexa Light" pitchFamily="50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Nexa Light" pitchFamily="50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5C527"/>
    <a:srgbClr val="ED5326"/>
    <a:srgbClr val="1B6AA3"/>
    <a:srgbClr val="42C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056" y="90"/>
      </p:cViewPr>
      <p:guideLst>
        <p:guide orient="horz" pos="1357"/>
        <p:guide pos="28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273375984252"/>
          <c:y val="0.00905660162077513"/>
          <c:w val="0.448828248031496"/>
          <c:h val="0.8671698428952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5"/>
            </a:solidFill>
          </c:spPr>
          <c:explosion val="0"/>
          <c:dPt>
            <c:idx val="0"/>
            <c:bubble3D val="0"/>
            <c:spPr>
              <a:solidFill>
                <a:schemeClr val="accent5"/>
              </a:solidFill>
            </c:spPr>
          </c:dPt>
          <c:dPt>
            <c:idx val="1"/>
            <c:bubble3D val="0"/>
            <c:explosion val="1"/>
            <c:spPr>
              <a:solidFill>
                <a:schemeClr val="accent4"/>
              </a:solidFill>
            </c:spPr>
          </c:dPt>
          <c:dPt>
            <c:idx val="2"/>
            <c:bubble3D val="0"/>
            <c:explosion val="1"/>
            <c:spPr>
              <a:solidFill>
                <a:schemeClr val="accent4"/>
              </a:solidFill>
            </c:spPr>
          </c:dPt>
          <c:dPt>
            <c:idx val="3"/>
            <c:bubble3D val="0"/>
            <c:spPr>
              <a:solidFill>
                <a:schemeClr val="accent5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25</c:v>
                </c:pt>
                <c:pt idx="2">
                  <c:v>18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795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16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16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FA92A49-43B8-4AF0-B3A2-410B8375FB4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16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16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8AB872B-805A-477B-8076-D03735DE95B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3895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630" algn="l" defTabSz="683895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530" algn="l" defTabSz="683895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430" algn="l" defTabSz="683895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330" algn="l" defTabSz="683895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B7A8C0E9-70CD-4930-89EE-5C9BC693310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AA8ABC48-D577-4F11-A830-51B6DC51F12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D4FCBDA2-7677-47B2-A5C9-575E05C10C8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4FD31B0C-4299-45BE-A880-31E07F8DB48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49041ED1-3532-45E4-8B44-3BD3EAE72EC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0E150895-C8BB-4DC7-8E6C-96804E0C06A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B11EA8A7-6557-4428-AEF3-467BBE52C7E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82926930-E560-4F1C-B5C2-942EC7B5808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49041ED1-3532-45E4-8B44-3BD3EAE72EC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49041ED1-3532-45E4-8B44-3BD3EAE72EC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4FD31B0C-4299-45BE-A880-31E07F8DB48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B7DD3ADF-9D9C-4D07-8E36-A7DAE6F916E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06B9F379-C442-4D03-A8D5-0CA48D7932D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06B9F379-C442-4D03-A8D5-0CA48D7932D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06B9F379-C442-4D03-A8D5-0CA48D7932D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F5D9548E-3445-46E5-8C88-6CEB760009C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CBB52-2E2E-4359-99AD-29AC2DF0BA11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27039-5695-446F-ADE7-BF0580C6AAFF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318F1-0AE7-4ADF-827D-C205EEDFFC2D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87460-CEE6-46B8-9811-8D2DC313315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312D9-402B-4C65-8C7D-3EA682525BD7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3A643-9623-4645-AA5F-8995C6D6AF07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3" name="矩形 2"/>
          <p:cNvSpPr/>
          <p:nvPr userDrawn="1"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4" name="矩形 3"/>
          <p:cNvSpPr/>
          <p:nvPr userDrawn="1"/>
        </p:nvSpPr>
        <p:spPr>
          <a:xfrm>
            <a:off x="188913" y="214313"/>
            <a:ext cx="42862" cy="396875"/>
          </a:xfrm>
          <a:prstGeom prst="rect">
            <a:avLst/>
          </a:prstGeom>
          <a:solidFill>
            <a:srgbClr val="1B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5" name="矩形 4"/>
          <p:cNvSpPr/>
          <p:nvPr userDrawn="1"/>
        </p:nvSpPr>
        <p:spPr>
          <a:xfrm>
            <a:off x="125413" y="214313"/>
            <a:ext cx="42862" cy="396875"/>
          </a:xfrm>
          <a:prstGeom prst="rect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6" name="圆角矩形 5"/>
          <p:cNvSpPr/>
          <p:nvPr/>
        </p:nvSpPr>
        <p:spPr>
          <a:xfrm>
            <a:off x="188913" y="190500"/>
            <a:ext cx="2706687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3" name="矩形 2"/>
          <p:cNvSpPr/>
          <p:nvPr userDrawn="1"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4" name="矩形 3"/>
          <p:cNvSpPr/>
          <p:nvPr userDrawn="1"/>
        </p:nvSpPr>
        <p:spPr>
          <a:xfrm>
            <a:off x="188913" y="214313"/>
            <a:ext cx="42862" cy="396875"/>
          </a:xfrm>
          <a:prstGeom prst="rect">
            <a:avLst/>
          </a:prstGeom>
          <a:solidFill>
            <a:srgbClr val="1B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5" name="矩形 4"/>
          <p:cNvSpPr/>
          <p:nvPr userDrawn="1"/>
        </p:nvSpPr>
        <p:spPr>
          <a:xfrm>
            <a:off x="125413" y="214313"/>
            <a:ext cx="42862" cy="396875"/>
          </a:xfrm>
          <a:prstGeom prst="rect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6" name="圆角矩形 5"/>
          <p:cNvSpPr/>
          <p:nvPr/>
        </p:nvSpPr>
        <p:spPr>
          <a:xfrm>
            <a:off x="168275" y="193675"/>
            <a:ext cx="3176588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05E24-959E-4EC4-AC47-39766F65ECC0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D1D9F-C501-4C63-81B7-779DE96AA73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ADB23-833A-45D7-A601-DEAB32824477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698B1-5434-4C9D-B772-EAEDC21E400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75EF7-04E7-4F9D-A8EA-61F7ECF5A279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AA6E7-322F-4A30-A697-31F5ACB9F846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8D2E-C04A-483A-86BC-DC430DDB1B30}" type="datetimeFigureOut">
              <a:rPr lang="zh-CN" altLang="en-US"/>
            </a:fld>
            <a:endParaRPr lang="zh-CN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4A-B2A5-4CFE-8C07-CF214EF362D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844A7-E118-42C4-ADA5-FB07047B3B98}" type="datetimeFigureOut">
              <a:rPr lang="zh-CN" altLang="en-US"/>
            </a:fld>
            <a:endParaRPr lang="zh-CN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8F2E-4701-4FB7-8AB1-186BBC6C0F75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BC959-4573-460B-802F-4BE406D55399}" type="datetimeFigureOut">
              <a:rPr lang="zh-CN" altLang="en-US"/>
            </a:fld>
            <a:endParaRPr lang="zh-CN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8A730-1033-4214-BE02-98654CE2492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053A4-7244-400C-80EE-6AC4482CB65C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1374A-84AA-4ECE-BE76-DB4BD638C90C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dirty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B9981-5D50-445D-84D6-A7B4E44E89A4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B730C-F4AE-4C71-99D5-E67046C0BD1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2" name="suction.wav"/>
          </p:stSnd>
        </p:sndAc>
      </p:transition>
    </mc:Choice>
    <mc:Fallback>
      <p:transition>
        <p:fade/>
        <p:sndAc>
          <p:stSnd>
            <p:snd r:embed="rId2" name="suction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165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Nexa Light" pitchFamily="50" charset="0"/>
                <a:ea typeface="+mn-ea"/>
              </a:defRPr>
            </a:lvl1pPr>
          </a:lstStyle>
          <a:p>
            <a:pPr>
              <a:defRPr/>
            </a:pPr>
            <a:fld id="{EDDE1F98-124D-4058-91DA-752B5E7C8E06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165" eaLnBrk="1" fontAlgn="auto" hangingPunct="1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tx1">
                    <a:tint val="75000"/>
                  </a:schemeClr>
                </a:solidFill>
                <a:latin typeface="Nexa Light" pitchFamily="50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165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Nexa Light" pitchFamily="50" charset="0"/>
                <a:ea typeface="+mn-ea"/>
              </a:defRPr>
            </a:lvl1pPr>
          </a:lstStyle>
          <a:p>
            <a:pPr>
              <a:defRPr/>
            </a:pPr>
            <a:fld id="{8734ABEA-F96C-480D-9366-BCAD0B79B0D9}" type="slidenum">
              <a:rPr lang="zh-CN" altLang="en-US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14" name="suction.wav"/>
          </p:stSnd>
        </p:sndAc>
      </p:transition>
    </mc:Choice>
    <mc:Fallback>
      <p:transition>
        <p:fade/>
        <p:sndAc>
          <p:stSnd>
            <p:snd r:embed="rId14" name="suction.wav"/>
          </p:stSnd>
        </p:sndAc>
      </p:transition>
    </mc:Fallback>
  </mc:AlternateConten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Nexa Light" pitchFamily="50" charset="0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Nexa Light" pitchFamily="50" charset="0"/>
          <a:ea typeface="微软雅黑" panose="020B0503020204020204" pitchFamily="34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Nexa Light" pitchFamily="50" charset="0"/>
          <a:ea typeface="微软雅黑" panose="020B0503020204020204" pitchFamily="34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Nexa Light" pitchFamily="50" charset="0"/>
          <a:ea typeface="微软雅黑" panose="020B0503020204020204" pitchFamily="34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Nexa Light" pitchFamily="50" charset="0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Nexa Light" pitchFamily="50" charset="0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Nexa Light" pitchFamily="50" charset="0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Nexa Light" pitchFamily="50" charset="0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Nexa Light" pitchFamily="50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Nexa Light" pitchFamily="50" charset="0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Nexa Light" pitchFamily="50" charset="0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Nexa Light" pitchFamily="50" charset="0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Nexa Light" pitchFamily="50" charset="0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Nexa Light" pitchFamily="50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audio" Target="../media/audio1.wav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3.xml"/><Relationship Id="rId5" Type="http://schemas.openxmlformats.org/officeDocument/2006/relationships/audio" Target="../media/audio1.wav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audio" Target="../media/audio1.wav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audio" Target="../media/audio1.wav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audio" Target="../media/audio1.wav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1" descr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56"/>
          <a:stretch>
            <a:fillRect/>
          </a:stretch>
        </p:blipFill>
        <p:spPr bwMode="auto">
          <a:xfrm>
            <a:off x="635" y="2622550"/>
            <a:ext cx="914336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/>
          <p:cNvGrpSpPr/>
          <p:nvPr/>
        </p:nvGrpSpPr>
        <p:grpSpPr bwMode="auto">
          <a:xfrm>
            <a:off x="709613" y="84455"/>
            <a:ext cx="1079500" cy="1079500"/>
            <a:chOff x="1979712" y="913880"/>
            <a:chExt cx="1080120" cy="1080120"/>
          </a:xfrm>
        </p:grpSpPr>
        <p:sp>
          <p:nvSpPr>
            <p:cNvPr id="44" name="椭圆 43"/>
            <p:cNvSpPr/>
            <p:nvPr/>
          </p:nvSpPr>
          <p:spPr>
            <a:xfrm>
              <a:off x="1979712" y="913880"/>
              <a:ext cx="1080120" cy="1080120"/>
            </a:xfrm>
            <a:prstGeom prst="ellipse">
              <a:avLst/>
            </a:prstGeom>
            <a:solidFill>
              <a:srgbClr val="ED532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7187" name="文本框 44"/>
            <p:cNvSpPr txBox="1">
              <a:spLocks noChangeArrowheads="1"/>
            </p:cNvSpPr>
            <p:nvPr/>
          </p:nvSpPr>
          <p:spPr bwMode="auto">
            <a:xfrm>
              <a:off x="2110750" y="963220"/>
              <a:ext cx="7620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540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放</a:t>
              </a:r>
              <a:endParaRPr lang="zh-CN" altLang="en-US" sz="540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1409065" y="748348"/>
            <a:ext cx="1079500" cy="1081087"/>
            <a:chOff x="2578649" y="1486356"/>
            <a:chExt cx="1080120" cy="1080120"/>
          </a:xfrm>
        </p:grpSpPr>
        <p:sp>
          <p:nvSpPr>
            <p:cNvPr id="47" name="椭圆 46"/>
            <p:cNvSpPr/>
            <p:nvPr/>
          </p:nvSpPr>
          <p:spPr>
            <a:xfrm>
              <a:off x="2578649" y="1486356"/>
              <a:ext cx="1080120" cy="1080120"/>
            </a:xfrm>
            <a:prstGeom prst="ellipse">
              <a:avLst/>
            </a:prstGeom>
            <a:solidFill>
              <a:srgbClr val="42CAC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7185" name="文本框 47"/>
            <p:cNvSpPr txBox="1">
              <a:spLocks noChangeArrowheads="1"/>
            </p:cNvSpPr>
            <p:nvPr/>
          </p:nvSpPr>
          <p:spPr bwMode="auto">
            <a:xfrm>
              <a:off x="2737325" y="1564751"/>
              <a:ext cx="7620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540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想</a:t>
              </a:r>
              <a:endParaRPr lang="zh-CN" altLang="en-US" sz="540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744538" y="1484948"/>
            <a:ext cx="1079500" cy="1081087"/>
            <a:chOff x="1979712" y="1910534"/>
            <a:chExt cx="1080120" cy="1080120"/>
          </a:xfrm>
        </p:grpSpPr>
        <p:sp>
          <p:nvSpPr>
            <p:cNvPr id="50" name="椭圆 49"/>
            <p:cNvSpPr/>
            <p:nvPr/>
          </p:nvSpPr>
          <p:spPr>
            <a:xfrm>
              <a:off x="1979712" y="1910534"/>
              <a:ext cx="1080120" cy="1080120"/>
            </a:xfrm>
            <a:prstGeom prst="ellipse">
              <a:avLst/>
            </a:prstGeom>
            <a:solidFill>
              <a:srgbClr val="F5C52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7183" name="文本框 50"/>
            <p:cNvSpPr txBox="1">
              <a:spLocks noChangeArrowheads="1"/>
            </p:cNvSpPr>
            <p:nvPr/>
          </p:nvSpPr>
          <p:spPr bwMode="auto">
            <a:xfrm>
              <a:off x="2108295" y="1994000"/>
              <a:ext cx="7620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5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飞</a:t>
              </a:r>
              <a:endParaRPr lang="zh-CN" altLang="en-US" sz="54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0" y="830580"/>
            <a:ext cx="1081088" cy="1079500"/>
            <a:chOff x="1187624" y="1453940"/>
            <a:chExt cx="1080120" cy="1080120"/>
          </a:xfrm>
        </p:grpSpPr>
        <p:sp>
          <p:nvSpPr>
            <p:cNvPr id="53" name="椭圆 52"/>
            <p:cNvSpPr/>
            <p:nvPr/>
          </p:nvSpPr>
          <p:spPr>
            <a:xfrm>
              <a:off x="1187624" y="1453940"/>
              <a:ext cx="1080120" cy="1080120"/>
            </a:xfrm>
            <a:prstGeom prst="ellipse">
              <a:avLst/>
            </a:prstGeom>
            <a:solidFill>
              <a:srgbClr val="1B6AA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7181" name="文本框 53"/>
            <p:cNvSpPr txBox="1">
              <a:spLocks noChangeArrowheads="1"/>
            </p:cNvSpPr>
            <p:nvPr/>
          </p:nvSpPr>
          <p:spPr bwMode="auto">
            <a:xfrm>
              <a:off x="1259975" y="1530149"/>
              <a:ext cx="7620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540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梦</a:t>
              </a:r>
              <a:endParaRPr lang="zh-CN" altLang="en-US" sz="540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824355" y="1910080"/>
            <a:ext cx="622363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3600" b="1" dirty="0"/>
              <a:t>      </a:t>
            </a:r>
            <a:r>
              <a:rPr lang="en-US" altLang="zh-CN" sz="5400" b="1" dirty="0"/>
              <a:t> </a:t>
            </a:r>
            <a:r>
              <a:rPr lang="zh-CN" altLang="en-US" sz="5400" b="1" dirty="0"/>
              <a:t>前端面试</a:t>
            </a:r>
            <a:endParaRPr lang="zh-CN" altLang="en-US" sz="5400" b="1" dirty="0"/>
          </a:p>
        </p:txBody>
      </p:sp>
      <p:pic>
        <p:nvPicPr>
          <p:cNvPr id="10" name="Armik-Red Roses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-7874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91" y="3945364"/>
            <a:ext cx="475252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黄锦妃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联系方式：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13707882950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fade/>
        <p:sndAc>
          <p:stSnd>
            <p:snd r:embed="rId4" name="suction.wav"/>
          </p:stSnd>
        </p:sndAc>
      </p:transition>
    </mc:Choice>
    <mc:Fallback>
      <p:transition>
        <p:fade/>
        <p:sndAc>
          <p:stSnd>
            <p:snd r:embed="rId4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28299 -1.48148E-6 " pathEditMode="relative" rAng="0" ptsTypes="AA">
                                      <p:cBhvr>
                                        <p:cTn id="34" dur="6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947285" y="1564640"/>
            <a:ext cx="2174875" cy="506730"/>
            <a:chOff x="8046720" y="2591147"/>
            <a:chExt cx="3761849" cy="808670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046720" y="3163966"/>
              <a:ext cx="611726" cy="0"/>
            </a:xfrm>
            <a:prstGeom prst="line">
              <a:avLst/>
            </a:prstGeom>
            <a:ln w="12700">
              <a:solidFill>
                <a:srgbClr val="545E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8872130" y="2591147"/>
              <a:ext cx="2936439" cy="8086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16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800" dirty="0">
                  <a:solidFill>
                    <a:sysClr val="windowText" lastClr="000000"/>
                  </a:solidFill>
                  <a:latin typeface="微软雅黑" panose="020B0503020204020204" pitchFamily="34" charset="-122"/>
                </a:rPr>
                <a:t>我做成过什么</a:t>
              </a:r>
              <a:endParaRPr lang="zh-CN" sz="180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4545013" y="4272280"/>
            <a:ext cx="3368675" cy="611505"/>
            <a:chOff x="6469063" y="5734007"/>
            <a:chExt cx="4491264" cy="815284"/>
          </a:xfrm>
        </p:grpSpPr>
        <p:grpSp>
          <p:nvGrpSpPr>
            <p:cNvPr id="36911" name="组合 12"/>
            <p:cNvGrpSpPr/>
            <p:nvPr/>
          </p:nvGrpSpPr>
          <p:grpSpPr bwMode="auto">
            <a:xfrm flipH="1" flipV="1">
              <a:off x="6469063" y="5734007"/>
              <a:ext cx="1509927" cy="264566"/>
              <a:chOff x="4250793" y="1660277"/>
              <a:chExt cx="1509927" cy="264566"/>
            </a:xfrm>
          </p:grpSpPr>
          <p:cxnSp>
            <p:nvCxnSpPr>
              <p:cNvPr id="17" name="直接连接符 16"/>
              <p:cNvCxnSpPr/>
              <p:nvPr/>
            </p:nvCxnSpPr>
            <p:spPr>
              <a:xfrm flipH="1" flipV="1">
                <a:off x="5409377" y="1660277"/>
                <a:ext cx="351343" cy="264566"/>
              </a:xfrm>
              <a:prstGeom prst="line">
                <a:avLst/>
              </a:prstGeom>
              <a:ln w="12700">
                <a:solidFill>
                  <a:srgbClr val="545E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4250793" y="1679327"/>
                <a:ext cx="1157738" cy="0"/>
              </a:xfrm>
              <a:prstGeom prst="line">
                <a:avLst/>
              </a:prstGeom>
              <a:ln w="12700">
                <a:solidFill>
                  <a:srgbClr val="545E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5"/>
            <p:cNvSpPr txBox="1"/>
            <p:nvPr/>
          </p:nvSpPr>
          <p:spPr>
            <a:xfrm>
              <a:off x="8024707" y="5873697"/>
              <a:ext cx="2935620" cy="6755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16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800" dirty="0">
                  <a:solidFill>
                    <a:sysClr val="windowText" lastClr="000000"/>
                  </a:solidFill>
                  <a:latin typeface="微软雅黑" panose="020B0503020204020204" pitchFamily="34" charset="-122"/>
                </a:rPr>
                <a:t>我想做什么</a:t>
              </a:r>
              <a:endParaRPr 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  <a:ea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395288" y="3875379"/>
            <a:ext cx="2933382" cy="597880"/>
            <a:chOff x="409412" y="3631050"/>
            <a:chExt cx="2933552" cy="597839"/>
          </a:xfrm>
        </p:grpSpPr>
        <p:grpSp>
          <p:nvGrpSpPr>
            <p:cNvPr id="36905" name="组合 58"/>
            <p:cNvGrpSpPr/>
            <p:nvPr/>
          </p:nvGrpSpPr>
          <p:grpSpPr bwMode="auto">
            <a:xfrm flipH="1">
              <a:off x="2610594" y="3631050"/>
              <a:ext cx="732370" cy="197168"/>
              <a:chOff x="2975710" y="4235450"/>
              <a:chExt cx="732370" cy="197168"/>
            </a:xfrm>
          </p:grpSpPr>
          <p:cxnSp>
            <p:nvCxnSpPr>
              <p:cNvPr id="57" name="直接连接符 56"/>
              <p:cNvCxnSpPr/>
              <p:nvPr/>
            </p:nvCxnSpPr>
            <p:spPr>
              <a:xfrm>
                <a:off x="2975710" y="4236111"/>
                <a:ext cx="261952" cy="196837"/>
              </a:xfrm>
              <a:prstGeom prst="line">
                <a:avLst/>
              </a:prstGeom>
              <a:ln w="12700">
                <a:solidFill>
                  <a:srgbClr val="545E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V="1">
                <a:off x="3239250" y="4431361"/>
                <a:ext cx="468339" cy="0"/>
              </a:xfrm>
              <a:prstGeom prst="line">
                <a:avLst/>
              </a:prstGeom>
              <a:ln w="12700">
                <a:solidFill>
                  <a:srgbClr val="545E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/>
            <p:cNvSpPr txBox="1"/>
            <p:nvPr/>
          </p:nvSpPr>
          <p:spPr>
            <a:xfrm>
              <a:off x="409412" y="3722193"/>
              <a:ext cx="2201990" cy="5066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16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800" dirty="0">
                  <a:solidFill>
                    <a:sysClr val="windowText" lastClr="000000"/>
                  </a:solidFill>
                  <a:latin typeface="微软雅黑" panose="020B0503020204020204" pitchFamily="34" charset="-122"/>
                </a:rPr>
                <a:t>我做过什么</a:t>
              </a:r>
              <a:endParaRPr lang="zh-CN" sz="180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 flipH="1" flipV="1">
            <a:off x="2327910" y="1989455"/>
            <a:ext cx="1000760" cy="81915"/>
          </a:xfrm>
          <a:prstGeom prst="line">
            <a:avLst/>
          </a:prstGeom>
          <a:ln w="12700">
            <a:solidFill>
              <a:srgbClr val="545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1980" y="1670050"/>
            <a:ext cx="220154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800" dirty="0">
                <a:solidFill>
                  <a:sysClr val="windowText" lastClr="000000"/>
                </a:solidFill>
                <a:latin typeface="微软雅黑" panose="020B0503020204020204" pitchFamily="34" charset="-122"/>
              </a:rPr>
              <a:t>我是谁</a:t>
            </a:r>
            <a:endParaRPr lang="zh-CN" sz="18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3144520" y="2244090"/>
            <a:ext cx="2512695" cy="1195705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bg1"/>
              </a:solidFill>
            </a:endParaRPr>
          </a:p>
        </p:txBody>
      </p:sp>
      <p:pic>
        <p:nvPicPr>
          <p:cNvPr id="19458" name="内容占位符 7" descr="(MCYD{T`7V%IRT$TSZCLNTI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780" y="161290"/>
            <a:ext cx="2543175" cy="1403350"/>
          </a:xfrm>
        </p:spPr>
      </p:pic>
      <p:pic>
        <p:nvPicPr>
          <p:cNvPr id="19459" name="图片 8" descr="T80Q_IMKC__J9QX1()104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2353945"/>
            <a:ext cx="2308225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图片 9" descr="Z4~)14M4(IQ9[0(X{GWTOFJ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970" y="40005"/>
            <a:ext cx="1800225" cy="1949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10" descr="A04CXCL@K[%AMIH1Z{VTZW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425" y="2472055"/>
            <a:ext cx="1751330" cy="180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3144520" y="2353945"/>
            <a:ext cx="2357120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  <a:ea typeface="+mn-ea"/>
              </a:rPr>
              <a:t>自我介绍包含四方面</a:t>
            </a:r>
            <a:endParaRPr lang="zh-CN" sz="18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</p:spTree>
  </p:cSld>
  <p:clrMapOvr>
    <a:masterClrMapping/>
  </p:clrMapOvr>
  <p:transition>
    <p:fade/>
    <p:sndAc>
      <p:stSnd>
        <p:snd r:embed="rId5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554673" y="729773"/>
            <a:ext cx="8043862" cy="1425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 anchor="ctr"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问：请简单介绍一下你自己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  </a:t>
            </a:r>
            <a:r>
              <a:rPr lang="zh-CN" altLang="en-US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  答1：你好，我应聘前端工作，我个人认真负责，我善于思考，我努力踏实，我兢兢业业。</a:t>
            </a:r>
            <a:endParaRPr lang="zh-CN" altLang="en-US" sz="140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  答2：您好，我陈小东，其他的信息都在简历上面，你看下。 </a:t>
            </a:r>
            <a:endParaRPr lang="zh-CN" altLang="en-US" sz="140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 答</a:t>
            </a:r>
            <a:r>
              <a:rPr lang="en-US" altLang="zh-CN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3</a:t>
            </a:r>
            <a:r>
              <a:rPr lang="zh-CN" altLang="en-US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：我叫陈小东，公司给我电话，然后我就过来面试了。</a:t>
            </a:r>
            <a:endParaRPr lang="zh-CN" altLang="en-US" sz="140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sym typeface="+mn-ea"/>
            </a:endParaRPr>
          </a:p>
        </p:txBody>
      </p:sp>
      <p:sp>
        <p:nvSpPr>
          <p:cNvPr id="6" name="Rectangle 9"/>
          <p:cNvSpPr/>
          <p:nvPr/>
        </p:nvSpPr>
        <p:spPr>
          <a:xfrm>
            <a:off x="0" y="3105150"/>
            <a:ext cx="9153525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70840" y="3105150"/>
            <a:ext cx="8227060" cy="1375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回答提示：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indent="0" latinLnBrk="0">
              <a:lnSpc>
                <a:spcPct val="150000"/>
              </a:lnSpc>
              <a:spcBef>
                <a:spcPts val="1300"/>
              </a:spcBef>
              <a:buNone/>
            </a:pPr>
            <a:r>
              <a:rPr lang="zh-CN" altLang="en-US" sz="1400">
                <a:sym typeface="+mn-ea"/>
              </a:rPr>
              <a:t>     面试官，您好。我叫陈小东，今天过来贵公司应聘前端开发</a:t>
            </a:r>
            <a:r>
              <a:rPr lang="zh-CN" altLang="en-US" sz="1400">
                <a:sym typeface="幼圆" panose="02010509060101010101" pitchFamily="49" charset="-122"/>
              </a:rPr>
              <a:t>岗位。我将毕业广西民族大学，专业是计算机应用与技术</a:t>
            </a:r>
            <a:r>
              <a:rPr lang="en-US" altLang="zh-CN" sz="1400">
                <a:sym typeface="幼圆" panose="02010509060101010101" pitchFamily="49" charset="-122"/>
              </a:rPr>
              <a:t>+</a:t>
            </a:r>
            <a:r>
              <a:rPr lang="zh-CN" altLang="en-US" sz="1400">
                <a:sym typeface="+mn-ea"/>
              </a:rPr>
              <a:t>掌握技能</a:t>
            </a:r>
            <a:r>
              <a:rPr lang="en-US" altLang="zh-CN" sz="1400">
                <a:sym typeface="+mn-ea"/>
              </a:rPr>
              <a:t>+</a:t>
            </a:r>
            <a:r>
              <a:rPr lang="zh-CN" altLang="en-US" sz="1400">
                <a:sym typeface="+mn-ea"/>
              </a:rPr>
              <a:t>工作经验（实习经验）</a:t>
            </a:r>
            <a:r>
              <a:rPr lang="en-US" altLang="zh-CN" sz="1400">
                <a:sym typeface="+mn-ea"/>
              </a:rPr>
              <a:t>+</a:t>
            </a:r>
            <a:r>
              <a:rPr lang="zh-CN" altLang="en-US" sz="1400">
                <a:sym typeface="+mn-ea"/>
              </a:rPr>
              <a:t>在校实践经验（包括有代表性奖项）</a:t>
            </a:r>
            <a:r>
              <a:rPr lang="en-US" altLang="zh-CN" sz="1400">
                <a:sym typeface="+mn-ea"/>
              </a:rPr>
              <a:t>+</a:t>
            </a:r>
            <a:r>
              <a:rPr lang="zh-CN" altLang="en-US" sz="1400">
                <a:sym typeface="+mn-ea"/>
              </a:rPr>
              <a:t>自我评价</a:t>
            </a:r>
            <a:r>
              <a:rPr lang="en-US" altLang="zh-CN" sz="1400">
                <a:sym typeface="+mn-ea"/>
              </a:rPr>
              <a:t>+</a:t>
            </a:r>
            <a:r>
              <a:rPr lang="zh-CN" altLang="en-US" sz="1400">
                <a:sym typeface="+mn-ea"/>
              </a:rPr>
              <a:t>兴趣爱好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7" name="Rectangle 11"/>
          <p:cNvSpPr/>
          <p:nvPr/>
        </p:nvSpPr>
        <p:spPr>
          <a:xfrm>
            <a:off x="-135890" y="2329815"/>
            <a:ext cx="9171305" cy="609600"/>
          </a:xfrm>
          <a:prstGeom prst="rect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006725" y="295910"/>
            <a:ext cx="221678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tIns="22860" rIns="45720" bIns="22860">
            <a:spAutoFit/>
          </a:bodyPr>
          <a:lstStyle>
            <a:lvl1pPr defTabSz="108712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 defTabSz="108712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 defTabSz="108712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 defTabSz="108712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 defTabSz="108712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sz="2800" b="1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cs typeface="Open Sans"/>
              </a:rPr>
              <a:t>自我介绍</a:t>
            </a:r>
            <a:endParaRPr lang="zh-CN" sz="2800" b="1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  <a:cs typeface="Open Sans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61963" y="713263"/>
            <a:ext cx="8043862" cy="2630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 anchor="ctr"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掌握技能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html+css：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熟悉使用html及css包括html5及css3新增的特性。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javascript(es5+es6)：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熟悉javacript的es6及es5的语法特征。 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SASS：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熟悉使用sass预编译的方式来书写CSS样式。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jquery：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熟练使用jquery。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flex：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熟悉使用 flex的布局方式来构建移动端（app/h5）的页面。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    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sym typeface="+mn-ea"/>
            </a:endParaRPr>
          </a:p>
        </p:txBody>
      </p:sp>
      <p:sp>
        <p:nvSpPr>
          <p:cNvPr id="6" name="Rectangle 9"/>
          <p:cNvSpPr/>
          <p:nvPr/>
        </p:nvSpPr>
        <p:spPr>
          <a:xfrm>
            <a:off x="0" y="3105150"/>
            <a:ext cx="9153525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78765" y="3558540"/>
            <a:ext cx="8227060" cy="31730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在校实践</a:t>
            </a: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1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、大学期间获得过国家奖学金的奖励，连续三年实践获得年级第一名的名次。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2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、大学期间担任过校学生会副主席工作、计算机协会会长。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3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、大学期间获得校园十大歌手第三名。</a:t>
            </a: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7" name="Rectangle 11"/>
          <p:cNvSpPr/>
          <p:nvPr/>
        </p:nvSpPr>
        <p:spPr>
          <a:xfrm>
            <a:off x="-101600" y="2820670"/>
            <a:ext cx="9171305" cy="609600"/>
          </a:xfrm>
          <a:prstGeom prst="rect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8905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AU" sz="2400" dirty="0">
                <a:solidFill>
                  <a:schemeClr val="tx1"/>
                </a:solidFill>
                <a:latin typeface="+mj-ea"/>
                <a:ea typeface="+mj-ea"/>
              </a:rPr>
              <a:t>例子</a:t>
            </a:r>
            <a:endParaRPr lang="zh-CN" altLang="en-AU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314643" y="797400"/>
            <a:ext cx="8043862" cy="2307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 anchor="ctr"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自我评价</a:t>
            </a:r>
            <a:endParaRPr lang="zh-CN" altLang="en-US" sz="1400" b="1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1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、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.计算机的操作能力强，擅长微信小程序开发，对</a:t>
            </a: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vue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和</a:t>
            </a: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react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框架使用很熟练。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2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、有过相关的工作经验，执行力还是比较强，有比较好的时间观念。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3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、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个人性格开朗，做事认真，工作效率高。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    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sym typeface="+mn-ea"/>
            </a:endParaRPr>
          </a:p>
        </p:txBody>
      </p:sp>
      <p:sp>
        <p:nvSpPr>
          <p:cNvPr id="6" name="Rectangle 9"/>
          <p:cNvSpPr/>
          <p:nvPr/>
        </p:nvSpPr>
        <p:spPr>
          <a:xfrm>
            <a:off x="0" y="3105150"/>
            <a:ext cx="9153525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14960" y="3291205"/>
            <a:ext cx="8310245" cy="13392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sz="1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兴趣爱好</a:t>
            </a:r>
            <a:endParaRPr lang="zh-CN" sz="1400" b="1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喜欢街舞并获得过比赛名次。</a:t>
            </a: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喜欢看书和画画，喜欢球类运动</a:t>
            </a: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,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比如足球、排球</a:t>
            </a:r>
            <a:r>
              <a:rPr 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。</a:t>
            </a: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endParaRPr lang="zh-CN" sz="1400">
              <a:ln>
                <a:noFill/>
              </a:ln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7" name="Rectangle 11"/>
          <p:cNvSpPr/>
          <p:nvPr/>
        </p:nvSpPr>
        <p:spPr>
          <a:xfrm>
            <a:off x="0" y="2413000"/>
            <a:ext cx="9171305" cy="609600"/>
          </a:xfrm>
          <a:prstGeom prst="rect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" name="Oval 2291"/>
          <p:cNvSpPr>
            <a:spLocks noChangeAspect="1"/>
          </p:cNvSpPr>
          <p:nvPr/>
        </p:nvSpPr>
        <p:spPr>
          <a:xfrm flipH="1">
            <a:off x="128905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AU" sz="2400" dirty="0">
                <a:solidFill>
                  <a:schemeClr val="tx1"/>
                </a:solidFill>
                <a:latin typeface="+mj-ea"/>
                <a:ea typeface="+mj-ea"/>
              </a:rPr>
              <a:t>例子</a:t>
            </a:r>
            <a:endParaRPr lang="zh-CN" altLang="en-AU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33"/>
          <p:cNvSpPr/>
          <p:nvPr/>
        </p:nvSpPr>
        <p:spPr>
          <a:xfrm>
            <a:off x="-69215" y="4268788"/>
            <a:ext cx="9144000" cy="785812"/>
          </a:xfrm>
          <a:prstGeom prst="rect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grpSp>
        <p:nvGrpSpPr>
          <p:cNvPr id="27" name="Group 30"/>
          <p:cNvGrpSpPr/>
          <p:nvPr/>
        </p:nvGrpSpPr>
        <p:grpSpPr bwMode="auto">
          <a:xfrm>
            <a:off x="357188" y="1214438"/>
            <a:ext cx="3805237" cy="3154362"/>
            <a:chOff x="152400" y="438150"/>
            <a:chExt cx="6307824" cy="5228470"/>
          </a:xfrm>
        </p:grpSpPr>
        <p:pic>
          <p:nvPicPr>
            <p:cNvPr id="28" name="Picture 5" descr="imac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52400" y="438150"/>
              <a:ext cx="6307824" cy="5228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9" name="Rectangle 32"/>
            <p:cNvSpPr/>
            <p:nvPr/>
          </p:nvSpPr>
          <p:spPr>
            <a:xfrm>
              <a:off x="380999" y="666749"/>
              <a:ext cx="5867400" cy="3552574"/>
            </a:xfrm>
            <a:prstGeom prst="rect">
              <a:avLst/>
            </a:prstGeom>
            <a:blipFill>
              <a:blip r:embed="rId2"/>
              <a:stretch>
                <a:fillRect l="-5237" t="-833" r="-1426" b="104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/>
            </a:p>
          </p:txBody>
        </p:sp>
      </p:grpSp>
      <p:sp>
        <p:nvSpPr>
          <p:cNvPr id="2" name="Rectangle 34"/>
          <p:cNvSpPr/>
          <p:nvPr/>
        </p:nvSpPr>
        <p:spPr>
          <a:xfrm>
            <a:off x="3204528" y="172085"/>
            <a:ext cx="3922712" cy="460375"/>
          </a:xfrm>
          <a:prstGeom prst="rect">
            <a:avLst/>
          </a:prstGeom>
        </p:spPr>
        <p:txBody>
          <a:bodyPr>
            <a:spAutoFit/>
          </a:bodyPr>
          <a:p>
            <a:pPr defTabSz="685800"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cs typeface="+mj-cs"/>
                <a:sym typeface="+mn-ea"/>
              </a:rPr>
              <a:t>优缺点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Open Sans Light" pitchFamily="34" charset="0"/>
              <a:cs typeface="+mj-cs"/>
              <a:sym typeface="+mn-ea"/>
            </a:endParaRPr>
          </a:p>
        </p:txBody>
      </p:sp>
      <p:sp>
        <p:nvSpPr>
          <p:cNvPr id="3" name="Rectangle 34"/>
          <p:cNvSpPr/>
          <p:nvPr/>
        </p:nvSpPr>
        <p:spPr>
          <a:xfrm>
            <a:off x="4373880" y="713105"/>
            <a:ext cx="4504055" cy="116840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l" eaLnBrk="1" hangingPunct="1">
              <a:lnSpc>
                <a:spcPct val="100000"/>
              </a:lnSpc>
            </a:pP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问：说说你的优点和缺点</a:t>
            </a:r>
            <a:endParaRPr lang="zh-CN" altLang="en-US" sz="1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342900" indent="-342900" algn="l" eaLnBrk="1" hangingPunct="1">
              <a:lnSpc>
                <a:spcPct val="10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答： </a:t>
            </a:r>
            <a:endParaRPr lang="zh-CN" altLang="en-US" sz="1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342900" indent="-342900" algn="l" eaLnBrk="1" hangingPunct="1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我的优点是团结同学、尊重老师、热爱生活、兴趣多样，积极主动…… </a:t>
            </a:r>
            <a:endParaRPr lang="zh-CN" altLang="en-US" sz="1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342900" indent="-342900" algn="l" eaLnBrk="1" hangingPunct="1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我的缺点是有点懒、脾气大、小心眼、工作效率低……</a:t>
            </a:r>
            <a:endParaRPr lang="zh-CN" altLang="en-US" sz="1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" name="Rectangle 34"/>
          <p:cNvSpPr/>
          <p:nvPr/>
        </p:nvSpPr>
        <p:spPr>
          <a:xfrm>
            <a:off x="4301490" y="1931670"/>
            <a:ext cx="4504055" cy="246126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eaLnBrk="1" hangingPunct="1">
              <a:lnSpc>
                <a:spcPct val="100000"/>
              </a:lnSpc>
            </a:pP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回答提示：</a:t>
            </a:r>
            <a:endParaRPr lang="zh-CN" altLang="en-US" sz="1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buNone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我的优点是：沉着冷静，适应能力强。我之前有过相关工作的实习工作经验，这期间的磨练技能，使我适合这份工作。</a:t>
            </a:r>
            <a:endParaRPr lang="zh-CN" altLang="en-US" sz="1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buNone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我的缺点是：不知如何拒绝，同学/同事要求帮忙一概揽下，这样有时候会影响自身学习/工作进度。但是我会通过多任务处理能力设定优先顺序，以该优先顺序向求助同事展示自己手上工作，并给其一个自己在何时可以给予帮助的时间估计，让求助人自行决定是否求助，问题解决。</a:t>
            </a:r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buNone/>
            </a:pP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3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876233" y="478314"/>
            <a:ext cx="8043862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 anchor="ctr">
            <a:spAutoFit/>
          </a:bodyPr>
          <a:lstStyle/>
          <a:p>
            <a:pPr defTabSz="685800" eaLnBrk="1" hangingPunct="1"/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cs typeface="+mj-cs"/>
                <a:sym typeface="+mn-ea"/>
              </a:rPr>
              <a:t>职业生涯规划</a:t>
            </a:r>
            <a:endParaRPr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Open Sans Semibold" pitchFamily="34" charset="0"/>
              <a:cs typeface="+mj-cs"/>
              <a:sym typeface="+mn-ea"/>
            </a:endParaRPr>
          </a:p>
        </p:txBody>
      </p:sp>
      <p:graphicFrame>
        <p:nvGraphicFramePr>
          <p:cNvPr id="3" name="Chart 3"/>
          <p:cNvGraphicFramePr/>
          <p:nvPr/>
        </p:nvGraphicFramePr>
        <p:xfrm>
          <a:off x="2694305" y="2173605"/>
          <a:ext cx="317309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Rounded Rectangle 6"/>
          <p:cNvSpPr/>
          <p:nvPr/>
        </p:nvSpPr>
        <p:spPr>
          <a:xfrm>
            <a:off x="1000760" y="1097280"/>
            <a:ext cx="6851015" cy="1005840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5C5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000760" y="1097280"/>
            <a:ext cx="6143625" cy="13392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问：对于未来的职业规划是怎么样的？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答</a:t>
            </a:r>
            <a:r>
              <a:rPr lang="en-US" altLang="zh-CN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1</a:t>
            </a:r>
            <a:r>
              <a:rPr lang="zh-CN" altLang="en-US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：不知道……</a:t>
            </a:r>
            <a:endParaRPr lang="zh-CN" altLang="en-US" sz="140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答</a:t>
            </a:r>
            <a:r>
              <a:rPr lang="en-US" altLang="zh-CN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2</a:t>
            </a:r>
            <a:r>
              <a:rPr lang="zh-CN" altLang="en-US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：我还没想好以后要什么，现在就是想找一份工作做着先</a:t>
            </a:r>
            <a:r>
              <a:rPr lang="en-US" altLang="zh-CN" sz="1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........</a:t>
            </a: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.</a:t>
            </a:r>
            <a:endParaRPr lang="zh-CN" altLang="en-US" sz="1400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252095" y="2436495"/>
            <a:ext cx="3155315" cy="2094230"/>
            <a:chOff x="160606" y="2570943"/>
            <a:chExt cx="3510901" cy="1507974"/>
          </a:xfrm>
        </p:grpSpPr>
        <p:sp>
          <p:nvSpPr>
            <p:cNvPr id="4" name="Rounded Rectangle 4"/>
            <p:cNvSpPr/>
            <p:nvPr/>
          </p:nvSpPr>
          <p:spPr>
            <a:xfrm>
              <a:off x="160606" y="2570943"/>
              <a:ext cx="3510901" cy="1507974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42CA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5" name="Text Box 10"/>
            <p:cNvSpPr txBox="1">
              <a:spLocks noChangeArrowheads="1"/>
            </p:cNvSpPr>
            <p:nvPr/>
          </p:nvSpPr>
          <p:spPr bwMode="auto">
            <a:xfrm>
              <a:off x="161241" y="2732852"/>
              <a:ext cx="3429570" cy="1208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L="1905" marR="0" lvl="0" indent="-1905" algn="l" defTabSz="685800" rtl="0" eaLnBrk="1" fontAlgn="auto" latinLnBrk="0" hangingPunct="1">
                <a:lnSpc>
                  <a:spcPct val="90000"/>
                </a:lnSpc>
                <a:spcBef>
                  <a:spcPts val="135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"/>
                <a:defRPr/>
              </a:pPr>
              <a:r>
                <a:rPr lang="zh-CN" altLang="en-US" sz="140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回答提示1：</a:t>
              </a: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  <a:p>
              <a:pPr marL="1905" marR="0" lvl="0" indent="-359410" algn="l" defTabSz="685800" rtl="0" eaLnBrk="1" fontAlgn="auto" latinLnBrk="0" hangingPunct="1">
                <a:lnSpc>
                  <a:spcPct val="90000"/>
                </a:lnSpc>
                <a:spcBef>
                  <a:spcPts val="135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None/>
                <a:defRPr/>
              </a:pPr>
              <a:r>
                <a:rPr lang="zh-CN" altLang="en-US" sz="140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   我喜</a:t>
              </a:r>
              <a:r>
                <a:rPr lang="zh-CN" altLang="en-US" sz="1400" smtClean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欢前端开发，喜欢不断研究新的技术，完成</a:t>
              </a:r>
              <a:r>
                <a:rPr lang="zh-CN" altLang="en-US" sz="140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一个作品的时候，都让我很有成就感。所以我准备在</a:t>
              </a:r>
              <a:r>
                <a:rPr lang="zh-CN" altLang="en-US" sz="140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技术领域</a:t>
              </a:r>
              <a:r>
                <a:rPr lang="zh-CN" altLang="en-US" sz="140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有所作为，成为一</a:t>
              </a:r>
              <a:r>
                <a:rPr lang="zh-CN" altLang="en-US" sz="1400" smtClean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名高级前端开发工程师。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  <a:p>
              <a:pPr marL="1905" marR="0" lvl="0" indent="-359410" algn="l" defTabSz="685800" rtl="0" eaLnBrk="1" fontAlgn="auto" latinLnBrk="0" hangingPunct="1">
                <a:lnSpc>
                  <a:spcPct val="90000"/>
                </a:lnSpc>
                <a:spcBef>
                  <a:spcPts val="135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None/>
                <a:defRPr/>
              </a:pP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5269865" y="2436496"/>
            <a:ext cx="3606800" cy="1795780"/>
            <a:chOff x="5294217" y="2041429"/>
            <a:chExt cx="3315799" cy="909133"/>
          </a:xfrm>
        </p:grpSpPr>
        <p:sp>
          <p:nvSpPr>
            <p:cNvPr id="10" name="Rounded Rectangle 10"/>
            <p:cNvSpPr/>
            <p:nvPr/>
          </p:nvSpPr>
          <p:spPr>
            <a:xfrm>
              <a:off x="5294217" y="2041429"/>
              <a:ext cx="3315799" cy="909133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1B6A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5544188" y="2100436"/>
              <a:ext cx="2816322" cy="5310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L="1905" marR="0" lvl="0" indent="-1905" algn="l" defTabSz="685800" rtl="0" eaLnBrk="1" fontAlgn="auto" latinLnBrk="0" hangingPunct="1">
                <a:lnSpc>
                  <a:spcPct val="90000"/>
                </a:lnSpc>
                <a:spcBef>
                  <a:spcPts val="135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"/>
                <a:defRPr/>
              </a:pPr>
              <a:r>
                <a:rPr lang="zh-CN" altLang="en-US" sz="120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回答提示2：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  <a:p>
              <a:pPr marL="1905" marR="0" lvl="0" indent="-359410" algn="l" defTabSz="685800" rtl="0" eaLnBrk="1" fontAlgn="auto" latinLnBrk="0" hangingPunct="1">
                <a:lnSpc>
                  <a:spcPct val="90000"/>
                </a:lnSpc>
                <a:spcBef>
                  <a:spcPts val="135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None/>
                <a:defRPr/>
              </a:pPr>
              <a:r>
                <a:rPr lang="zh-CN" altLang="en-US" sz="120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我很喜</a:t>
              </a:r>
              <a:r>
                <a:rPr lang="zh-CN" altLang="en-US" sz="1200" smtClean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欢前端开发，</a:t>
              </a:r>
              <a:r>
                <a:rPr lang="zh-CN" altLang="en-US" sz="120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但另一方面我对管理也很感兴趣。所以我希望能按照公司的管理思路，在技术水平达到一定层次之后，往</a:t>
              </a:r>
              <a:r>
                <a:rPr lang="zh-CN" altLang="en-US" sz="120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管理方向</a:t>
              </a:r>
              <a:r>
                <a:rPr lang="zh-CN" altLang="en-US" sz="120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发</a:t>
              </a:r>
              <a:r>
                <a:rPr lang="zh-CN" altLang="en-US" sz="1200" smtClean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展，成为项目经理。</a:t>
              </a: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2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  <p:bldP spid="6" grpId="0" bldLvl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6278880" y="2188210"/>
            <a:ext cx="2231390" cy="2470150"/>
            <a:chOff x="5264599" y="1226588"/>
            <a:chExt cx="3095195" cy="3288321"/>
          </a:xfrm>
        </p:grpSpPr>
        <p:sp>
          <p:nvSpPr>
            <p:cNvPr id="4" name="任意多边形 3"/>
            <p:cNvSpPr/>
            <p:nvPr/>
          </p:nvSpPr>
          <p:spPr>
            <a:xfrm>
              <a:off x="6418998" y="2672960"/>
              <a:ext cx="1624710" cy="1625069"/>
            </a:xfrm>
            <a:custGeom>
              <a:avLst/>
              <a:gdLst>
                <a:gd name="connsiteX0" fmla="*/ 1152880 w 1624223"/>
                <a:gd name="connsiteY0" fmla="*/ 258964 h 1624223"/>
                <a:gd name="connsiteX1" fmla="*/ 1279219 w 1624223"/>
                <a:gd name="connsiteY1" fmla="*/ 152947 h 1624223"/>
                <a:gd name="connsiteX2" fmla="*/ 1380149 w 1624223"/>
                <a:gd name="connsiteY2" fmla="*/ 237638 h 1624223"/>
                <a:gd name="connsiteX3" fmla="*/ 1297682 w 1624223"/>
                <a:gd name="connsiteY3" fmla="*/ 380466 h 1624223"/>
                <a:gd name="connsiteX4" fmla="*/ 1428712 w 1624223"/>
                <a:gd name="connsiteY4" fmla="*/ 607417 h 1624223"/>
                <a:gd name="connsiteX5" fmla="*/ 1593639 w 1624223"/>
                <a:gd name="connsiteY5" fmla="*/ 607413 h 1624223"/>
                <a:gd name="connsiteX6" fmla="*/ 1616518 w 1624223"/>
                <a:gd name="connsiteY6" fmla="*/ 737167 h 1624223"/>
                <a:gd name="connsiteX7" fmla="*/ 1461536 w 1624223"/>
                <a:gd name="connsiteY7" fmla="*/ 793571 h 1624223"/>
                <a:gd name="connsiteX8" fmla="*/ 1416030 w 1624223"/>
                <a:gd name="connsiteY8" fmla="*/ 1051650 h 1624223"/>
                <a:gd name="connsiteX9" fmla="*/ 1542374 w 1624223"/>
                <a:gd name="connsiteY9" fmla="*/ 1157660 h 1624223"/>
                <a:gd name="connsiteX10" fmla="*/ 1476497 w 1624223"/>
                <a:gd name="connsiteY10" fmla="*/ 1271763 h 1624223"/>
                <a:gd name="connsiteX11" fmla="*/ 1321517 w 1624223"/>
                <a:gd name="connsiteY11" fmla="*/ 1215351 h 1624223"/>
                <a:gd name="connsiteX12" fmla="*/ 1120767 w 1624223"/>
                <a:gd name="connsiteY12" fmla="*/ 1383800 h 1624223"/>
                <a:gd name="connsiteX13" fmla="*/ 1149411 w 1624223"/>
                <a:gd name="connsiteY13" fmla="*/ 1546221 h 1624223"/>
                <a:gd name="connsiteX14" fmla="*/ 1025602 w 1624223"/>
                <a:gd name="connsiteY14" fmla="*/ 1591284 h 1624223"/>
                <a:gd name="connsiteX15" fmla="*/ 943142 w 1624223"/>
                <a:gd name="connsiteY15" fmla="*/ 1448450 h 1624223"/>
                <a:gd name="connsiteX16" fmla="*/ 681081 w 1624223"/>
                <a:gd name="connsiteY16" fmla="*/ 1448450 h 1624223"/>
                <a:gd name="connsiteX17" fmla="*/ 598621 w 1624223"/>
                <a:gd name="connsiteY17" fmla="*/ 1591284 h 1624223"/>
                <a:gd name="connsiteX18" fmla="*/ 474812 w 1624223"/>
                <a:gd name="connsiteY18" fmla="*/ 1546221 h 1624223"/>
                <a:gd name="connsiteX19" fmla="*/ 503456 w 1624223"/>
                <a:gd name="connsiteY19" fmla="*/ 1383800 h 1624223"/>
                <a:gd name="connsiteX20" fmla="*/ 302706 w 1624223"/>
                <a:gd name="connsiteY20" fmla="*/ 1215351 h 1624223"/>
                <a:gd name="connsiteX21" fmla="*/ 147726 w 1624223"/>
                <a:gd name="connsiteY21" fmla="*/ 1271763 h 1624223"/>
                <a:gd name="connsiteX22" fmla="*/ 81849 w 1624223"/>
                <a:gd name="connsiteY22" fmla="*/ 1157660 h 1624223"/>
                <a:gd name="connsiteX23" fmla="*/ 208193 w 1624223"/>
                <a:gd name="connsiteY23" fmla="*/ 1051650 h 1624223"/>
                <a:gd name="connsiteX24" fmla="*/ 162687 w 1624223"/>
                <a:gd name="connsiteY24" fmla="*/ 793571 h 1624223"/>
                <a:gd name="connsiteX25" fmla="*/ 7705 w 1624223"/>
                <a:gd name="connsiteY25" fmla="*/ 737167 h 1624223"/>
                <a:gd name="connsiteX26" fmla="*/ 30584 w 1624223"/>
                <a:gd name="connsiteY26" fmla="*/ 607413 h 1624223"/>
                <a:gd name="connsiteX27" fmla="*/ 195511 w 1624223"/>
                <a:gd name="connsiteY27" fmla="*/ 607418 h 1624223"/>
                <a:gd name="connsiteX28" fmla="*/ 326541 w 1624223"/>
                <a:gd name="connsiteY28" fmla="*/ 380467 h 1624223"/>
                <a:gd name="connsiteX29" fmla="*/ 244074 w 1624223"/>
                <a:gd name="connsiteY29" fmla="*/ 237638 h 1624223"/>
                <a:gd name="connsiteX30" fmla="*/ 345004 w 1624223"/>
                <a:gd name="connsiteY30" fmla="*/ 152947 h 1624223"/>
                <a:gd name="connsiteX31" fmla="*/ 471343 w 1624223"/>
                <a:gd name="connsiteY31" fmla="*/ 258964 h 1624223"/>
                <a:gd name="connsiteX32" fmla="*/ 717599 w 1624223"/>
                <a:gd name="connsiteY32" fmla="*/ 169334 h 1624223"/>
                <a:gd name="connsiteX33" fmla="*/ 746234 w 1624223"/>
                <a:gd name="connsiteY33" fmla="*/ 6911 h 1624223"/>
                <a:gd name="connsiteX34" fmla="*/ 877989 w 1624223"/>
                <a:gd name="connsiteY34" fmla="*/ 6911 h 1624223"/>
                <a:gd name="connsiteX35" fmla="*/ 906624 w 1624223"/>
                <a:gd name="connsiteY35" fmla="*/ 169334 h 1624223"/>
                <a:gd name="connsiteX36" fmla="*/ 1152880 w 1624223"/>
                <a:gd name="connsiteY36" fmla="*/ 258964 h 162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24223" h="1624223">
                  <a:moveTo>
                    <a:pt x="1152880" y="258964"/>
                  </a:moveTo>
                  <a:lnTo>
                    <a:pt x="1279219" y="152947"/>
                  </a:lnTo>
                  <a:lnTo>
                    <a:pt x="1380149" y="237638"/>
                  </a:lnTo>
                  <a:lnTo>
                    <a:pt x="1297682" y="380466"/>
                  </a:lnTo>
                  <a:cubicBezTo>
                    <a:pt x="1356321" y="446431"/>
                    <a:pt x="1400905" y="523652"/>
                    <a:pt x="1428712" y="607417"/>
                  </a:cubicBezTo>
                  <a:lnTo>
                    <a:pt x="1593639" y="607413"/>
                  </a:lnTo>
                  <a:lnTo>
                    <a:pt x="1616518" y="737167"/>
                  </a:lnTo>
                  <a:lnTo>
                    <a:pt x="1461536" y="793571"/>
                  </a:lnTo>
                  <a:cubicBezTo>
                    <a:pt x="1464055" y="881795"/>
                    <a:pt x="1448571" y="969608"/>
                    <a:pt x="1416030" y="1051650"/>
                  </a:cubicBezTo>
                  <a:lnTo>
                    <a:pt x="1542374" y="1157660"/>
                  </a:lnTo>
                  <a:lnTo>
                    <a:pt x="1476497" y="1271763"/>
                  </a:lnTo>
                  <a:lnTo>
                    <a:pt x="1321517" y="1215351"/>
                  </a:lnTo>
                  <a:cubicBezTo>
                    <a:pt x="1266737" y="1284554"/>
                    <a:pt x="1198431" y="1341869"/>
                    <a:pt x="1120767" y="1383800"/>
                  </a:cubicBezTo>
                  <a:lnTo>
                    <a:pt x="1149411" y="1546221"/>
                  </a:lnTo>
                  <a:lnTo>
                    <a:pt x="1025602" y="1591284"/>
                  </a:lnTo>
                  <a:lnTo>
                    <a:pt x="943142" y="1448450"/>
                  </a:lnTo>
                  <a:cubicBezTo>
                    <a:pt x="856695" y="1466250"/>
                    <a:pt x="767528" y="1466251"/>
                    <a:pt x="681081" y="1448450"/>
                  </a:cubicBezTo>
                  <a:lnTo>
                    <a:pt x="598621" y="1591284"/>
                  </a:lnTo>
                  <a:lnTo>
                    <a:pt x="474812" y="1546221"/>
                  </a:lnTo>
                  <a:lnTo>
                    <a:pt x="503456" y="1383800"/>
                  </a:lnTo>
                  <a:cubicBezTo>
                    <a:pt x="425792" y="1341869"/>
                    <a:pt x="357486" y="1284554"/>
                    <a:pt x="302706" y="1215351"/>
                  </a:cubicBezTo>
                  <a:lnTo>
                    <a:pt x="147726" y="1271763"/>
                  </a:lnTo>
                  <a:lnTo>
                    <a:pt x="81849" y="1157660"/>
                  </a:lnTo>
                  <a:lnTo>
                    <a:pt x="208193" y="1051650"/>
                  </a:lnTo>
                  <a:cubicBezTo>
                    <a:pt x="175652" y="969608"/>
                    <a:pt x="160168" y="881795"/>
                    <a:pt x="162687" y="793571"/>
                  </a:cubicBezTo>
                  <a:lnTo>
                    <a:pt x="7705" y="737167"/>
                  </a:lnTo>
                  <a:lnTo>
                    <a:pt x="30584" y="607413"/>
                  </a:lnTo>
                  <a:lnTo>
                    <a:pt x="195511" y="607418"/>
                  </a:lnTo>
                  <a:cubicBezTo>
                    <a:pt x="223319" y="523653"/>
                    <a:pt x="267902" y="446432"/>
                    <a:pt x="326541" y="380467"/>
                  </a:cubicBezTo>
                  <a:lnTo>
                    <a:pt x="244074" y="237638"/>
                  </a:lnTo>
                  <a:lnTo>
                    <a:pt x="345004" y="152947"/>
                  </a:lnTo>
                  <a:lnTo>
                    <a:pt x="471343" y="258964"/>
                  </a:lnTo>
                  <a:cubicBezTo>
                    <a:pt x="546488" y="212670"/>
                    <a:pt x="630278" y="182174"/>
                    <a:pt x="717599" y="169334"/>
                  </a:cubicBezTo>
                  <a:lnTo>
                    <a:pt x="746234" y="6911"/>
                  </a:lnTo>
                  <a:lnTo>
                    <a:pt x="877989" y="6911"/>
                  </a:lnTo>
                  <a:lnTo>
                    <a:pt x="906624" y="169334"/>
                  </a:lnTo>
                  <a:cubicBezTo>
                    <a:pt x="993945" y="182174"/>
                    <a:pt x="1077735" y="212670"/>
                    <a:pt x="1152880" y="258964"/>
                  </a:cubicBezTo>
                  <a:close/>
                </a:path>
              </a:pathLst>
            </a:custGeom>
            <a:solidFill>
              <a:srgbClr val="42CA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62101" tIns="416026" rIns="362101" bIns="444432" spcCol="1270" anchor="ctr"/>
            <a:lstStyle/>
            <a:p>
              <a:pPr algn="ctr" defTabSz="1244600" eaLnBrk="1" fontAlgn="auto" hangingPunct="1">
                <a:lnSpc>
                  <a:spcPct val="90000"/>
                </a:lnSpc>
                <a:spcAft>
                  <a:spcPts val="0"/>
                </a:spcAft>
                <a:defRPr/>
              </a:pPr>
              <a:r>
                <a:rPr lang="en-US" sz="4800" dirty="0">
                  <a:latin typeface="FontAwesome" pitchFamily="2" charset="0"/>
                </a:rPr>
                <a:t></a:t>
              </a:r>
              <a:endParaRPr lang="en-US" sz="4800" dirty="0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5473795" y="2289603"/>
              <a:ext cx="1181885" cy="1180618"/>
            </a:xfrm>
            <a:custGeom>
              <a:avLst/>
              <a:gdLst>
                <a:gd name="connsiteX0" fmla="*/ 883869 w 1181253"/>
                <a:gd name="connsiteY0" fmla="*/ 299181 h 1181253"/>
                <a:gd name="connsiteX1" fmla="*/ 1058144 w 1181253"/>
                <a:gd name="connsiteY1" fmla="*/ 246658 h 1181253"/>
                <a:gd name="connsiteX2" fmla="*/ 1122270 w 1181253"/>
                <a:gd name="connsiteY2" fmla="*/ 357729 h 1181253"/>
                <a:gd name="connsiteX3" fmla="*/ 989647 w 1181253"/>
                <a:gd name="connsiteY3" fmla="*/ 482394 h 1181253"/>
                <a:gd name="connsiteX4" fmla="*/ 989647 w 1181253"/>
                <a:gd name="connsiteY4" fmla="*/ 698860 h 1181253"/>
                <a:gd name="connsiteX5" fmla="*/ 1122270 w 1181253"/>
                <a:gd name="connsiteY5" fmla="*/ 823524 h 1181253"/>
                <a:gd name="connsiteX6" fmla="*/ 1058144 w 1181253"/>
                <a:gd name="connsiteY6" fmla="*/ 934595 h 1181253"/>
                <a:gd name="connsiteX7" fmla="*/ 883869 w 1181253"/>
                <a:gd name="connsiteY7" fmla="*/ 882072 h 1181253"/>
                <a:gd name="connsiteX8" fmla="*/ 696404 w 1181253"/>
                <a:gd name="connsiteY8" fmla="*/ 990305 h 1181253"/>
                <a:gd name="connsiteX9" fmla="*/ 654753 w 1181253"/>
                <a:gd name="connsiteY9" fmla="*/ 1167492 h 1181253"/>
                <a:gd name="connsiteX10" fmla="*/ 526500 w 1181253"/>
                <a:gd name="connsiteY10" fmla="*/ 1167492 h 1181253"/>
                <a:gd name="connsiteX11" fmla="*/ 484849 w 1181253"/>
                <a:gd name="connsiteY11" fmla="*/ 990305 h 1181253"/>
                <a:gd name="connsiteX12" fmla="*/ 297384 w 1181253"/>
                <a:gd name="connsiteY12" fmla="*/ 882072 h 1181253"/>
                <a:gd name="connsiteX13" fmla="*/ 123109 w 1181253"/>
                <a:gd name="connsiteY13" fmla="*/ 934595 h 1181253"/>
                <a:gd name="connsiteX14" fmla="*/ 58983 w 1181253"/>
                <a:gd name="connsiteY14" fmla="*/ 823524 h 1181253"/>
                <a:gd name="connsiteX15" fmla="*/ 191606 w 1181253"/>
                <a:gd name="connsiteY15" fmla="*/ 698859 h 1181253"/>
                <a:gd name="connsiteX16" fmla="*/ 191606 w 1181253"/>
                <a:gd name="connsiteY16" fmla="*/ 482393 h 1181253"/>
                <a:gd name="connsiteX17" fmla="*/ 58983 w 1181253"/>
                <a:gd name="connsiteY17" fmla="*/ 357729 h 1181253"/>
                <a:gd name="connsiteX18" fmla="*/ 123109 w 1181253"/>
                <a:gd name="connsiteY18" fmla="*/ 246658 h 1181253"/>
                <a:gd name="connsiteX19" fmla="*/ 297384 w 1181253"/>
                <a:gd name="connsiteY19" fmla="*/ 299181 h 1181253"/>
                <a:gd name="connsiteX20" fmla="*/ 484849 w 1181253"/>
                <a:gd name="connsiteY20" fmla="*/ 190948 h 1181253"/>
                <a:gd name="connsiteX21" fmla="*/ 526500 w 1181253"/>
                <a:gd name="connsiteY21" fmla="*/ 13761 h 1181253"/>
                <a:gd name="connsiteX22" fmla="*/ 654753 w 1181253"/>
                <a:gd name="connsiteY22" fmla="*/ 13761 h 1181253"/>
                <a:gd name="connsiteX23" fmla="*/ 696404 w 1181253"/>
                <a:gd name="connsiteY23" fmla="*/ 190948 h 1181253"/>
                <a:gd name="connsiteX24" fmla="*/ 883869 w 1181253"/>
                <a:gd name="connsiteY24" fmla="*/ 299181 h 118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1253" h="1181253">
                  <a:moveTo>
                    <a:pt x="883869" y="299181"/>
                  </a:moveTo>
                  <a:lnTo>
                    <a:pt x="1058144" y="246658"/>
                  </a:lnTo>
                  <a:lnTo>
                    <a:pt x="1122270" y="357729"/>
                  </a:lnTo>
                  <a:lnTo>
                    <a:pt x="989647" y="482394"/>
                  </a:lnTo>
                  <a:cubicBezTo>
                    <a:pt x="1008872" y="553269"/>
                    <a:pt x="1008872" y="627985"/>
                    <a:pt x="989647" y="698860"/>
                  </a:cubicBezTo>
                  <a:lnTo>
                    <a:pt x="1122270" y="823524"/>
                  </a:lnTo>
                  <a:lnTo>
                    <a:pt x="1058144" y="934595"/>
                  </a:lnTo>
                  <a:lnTo>
                    <a:pt x="883869" y="882072"/>
                  </a:lnTo>
                  <a:cubicBezTo>
                    <a:pt x="832102" y="934158"/>
                    <a:pt x="767396" y="971517"/>
                    <a:pt x="696404" y="990305"/>
                  </a:cubicBezTo>
                  <a:lnTo>
                    <a:pt x="654753" y="1167492"/>
                  </a:lnTo>
                  <a:lnTo>
                    <a:pt x="526500" y="1167492"/>
                  </a:lnTo>
                  <a:lnTo>
                    <a:pt x="484849" y="990305"/>
                  </a:lnTo>
                  <a:cubicBezTo>
                    <a:pt x="413857" y="971517"/>
                    <a:pt x="349151" y="934158"/>
                    <a:pt x="297384" y="882072"/>
                  </a:cubicBezTo>
                  <a:lnTo>
                    <a:pt x="123109" y="934595"/>
                  </a:lnTo>
                  <a:lnTo>
                    <a:pt x="58983" y="823524"/>
                  </a:lnTo>
                  <a:lnTo>
                    <a:pt x="191606" y="698859"/>
                  </a:lnTo>
                  <a:cubicBezTo>
                    <a:pt x="172381" y="627984"/>
                    <a:pt x="172381" y="553268"/>
                    <a:pt x="191606" y="482393"/>
                  </a:cubicBezTo>
                  <a:lnTo>
                    <a:pt x="58983" y="357729"/>
                  </a:lnTo>
                  <a:lnTo>
                    <a:pt x="123109" y="246658"/>
                  </a:lnTo>
                  <a:lnTo>
                    <a:pt x="297384" y="299181"/>
                  </a:lnTo>
                  <a:cubicBezTo>
                    <a:pt x="349151" y="247095"/>
                    <a:pt x="413857" y="209736"/>
                    <a:pt x="484849" y="190948"/>
                  </a:cubicBezTo>
                  <a:lnTo>
                    <a:pt x="526500" y="13761"/>
                  </a:lnTo>
                  <a:lnTo>
                    <a:pt x="654753" y="13761"/>
                  </a:lnTo>
                  <a:lnTo>
                    <a:pt x="696404" y="190948"/>
                  </a:lnTo>
                  <a:cubicBezTo>
                    <a:pt x="767396" y="209736"/>
                    <a:pt x="832102" y="247095"/>
                    <a:pt x="883869" y="299181"/>
                  </a:cubicBezTo>
                  <a:close/>
                </a:path>
              </a:pathLst>
            </a:custGeom>
            <a:solidFill>
              <a:srgbClr val="ED532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32944" tIns="334741" rIns="332944" bIns="334741" spcCol="1270" anchor="ctr"/>
            <a:lstStyle/>
            <a:p>
              <a:pPr algn="ctr" defTabSz="1244600" eaLnBrk="1" fontAlgn="auto" hangingPunct="1">
                <a:lnSpc>
                  <a:spcPct val="90000"/>
                </a:lnSpc>
                <a:spcAft>
                  <a:spcPts val="250"/>
                </a:spcAft>
                <a:defRPr/>
              </a:pPr>
              <a:r>
                <a:rPr lang="en-US" sz="3200" dirty="0">
                  <a:latin typeface="FontAwesome" pitchFamily="2" charset="0"/>
                </a:rPr>
                <a:t></a:t>
              </a:r>
              <a:endParaRPr lang="en-US" sz="3200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005185" y="1344191"/>
              <a:ext cx="1417041" cy="1417354"/>
            </a:xfrm>
            <a:custGeom>
              <a:avLst/>
              <a:gdLst>
                <a:gd name="connsiteX0" fmla="*/ 866011 w 1157387"/>
                <a:gd name="connsiteY0" fmla="*/ 293137 h 1157387"/>
                <a:gd name="connsiteX1" fmla="*/ 1036765 w 1157387"/>
                <a:gd name="connsiteY1" fmla="*/ 241675 h 1157387"/>
                <a:gd name="connsiteX2" fmla="*/ 1099596 w 1157387"/>
                <a:gd name="connsiteY2" fmla="*/ 350501 h 1157387"/>
                <a:gd name="connsiteX3" fmla="*/ 969652 w 1157387"/>
                <a:gd name="connsiteY3" fmla="*/ 472647 h 1157387"/>
                <a:gd name="connsiteX4" fmla="*/ 969652 w 1157387"/>
                <a:gd name="connsiteY4" fmla="*/ 684739 h 1157387"/>
                <a:gd name="connsiteX5" fmla="*/ 1099596 w 1157387"/>
                <a:gd name="connsiteY5" fmla="*/ 806886 h 1157387"/>
                <a:gd name="connsiteX6" fmla="*/ 1036765 w 1157387"/>
                <a:gd name="connsiteY6" fmla="*/ 915712 h 1157387"/>
                <a:gd name="connsiteX7" fmla="*/ 866011 w 1157387"/>
                <a:gd name="connsiteY7" fmla="*/ 864250 h 1157387"/>
                <a:gd name="connsiteX8" fmla="*/ 682334 w 1157387"/>
                <a:gd name="connsiteY8" fmla="*/ 970296 h 1157387"/>
                <a:gd name="connsiteX9" fmla="*/ 641525 w 1157387"/>
                <a:gd name="connsiteY9" fmla="*/ 1143904 h 1157387"/>
                <a:gd name="connsiteX10" fmla="*/ 515862 w 1157387"/>
                <a:gd name="connsiteY10" fmla="*/ 1143904 h 1157387"/>
                <a:gd name="connsiteX11" fmla="*/ 475053 w 1157387"/>
                <a:gd name="connsiteY11" fmla="*/ 970296 h 1157387"/>
                <a:gd name="connsiteX12" fmla="*/ 291376 w 1157387"/>
                <a:gd name="connsiteY12" fmla="*/ 864250 h 1157387"/>
                <a:gd name="connsiteX13" fmla="*/ 120622 w 1157387"/>
                <a:gd name="connsiteY13" fmla="*/ 915712 h 1157387"/>
                <a:gd name="connsiteX14" fmla="*/ 57791 w 1157387"/>
                <a:gd name="connsiteY14" fmla="*/ 806886 h 1157387"/>
                <a:gd name="connsiteX15" fmla="*/ 187735 w 1157387"/>
                <a:gd name="connsiteY15" fmla="*/ 684740 h 1157387"/>
                <a:gd name="connsiteX16" fmla="*/ 187735 w 1157387"/>
                <a:gd name="connsiteY16" fmla="*/ 472648 h 1157387"/>
                <a:gd name="connsiteX17" fmla="*/ 57791 w 1157387"/>
                <a:gd name="connsiteY17" fmla="*/ 350501 h 1157387"/>
                <a:gd name="connsiteX18" fmla="*/ 120622 w 1157387"/>
                <a:gd name="connsiteY18" fmla="*/ 241675 h 1157387"/>
                <a:gd name="connsiteX19" fmla="*/ 291376 w 1157387"/>
                <a:gd name="connsiteY19" fmla="*/ 293137 h 1157387"/>
                <a:gd name="connsiteX20" fmla="*/ 475053 w 1157387"/>
                <a:gd name="connsiteY20" fmla="*/ 187091 h 1157387"/>
                <a:gd name="connsiteX21" fmla="*/ 515862 w 1157387"/>
                <a:gd name="connsiteY21" fmla="*/ 13483 h 1157387"/>
                <a:gd name="connsiteX22" fmla="*/ 641525 w 1157387"/>
                <a:gd name="connsiteY22" fmla="*/ 13483 h 1157387"/>
                <a:gd name="connsiteX23" fmla="*/ 682334 w 1157387"/>
                <a:gd name="connsiteY23" fmla="*/ 187091 h 1157387"/>
                <a:gd name="connsiteX24" fmla="*/ 866011 w 1157387"/>
                <a:gd name="connsiteY24" fmla="*/ 293137 h 115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57387" h="1157387">
                  <a:moveTo>
                    <a:pt x="744948" y="292765"/>
                  </a:moveTo>
                  <a:lnTo>
                    <a:pt x="868742" y="216094"/>
                  </a:lnTo>
                  <a:lnTo>
                    <a:pt x="941293" y="288644"/>
                  </a:lnTo>
                  <a:lnTo>
                    <a:pt x="864622" y="412438"/>
                  </a:lnTo>
                  <a:cubicBezTo>
                    <a:pt x="894153" y="463226"/>
                    <a:pt x="909623" y="520961"/>
                    <a:pt x="909443" y="579710"/>
                  </a:cubicBezTo>
                  <a:lnTo>
                    <a:pt x="1037739" y="648584"/>
                  </a:lnTo>
                  <a:lnTo>
                    <a:pt x="1011183" y="747690"/>
                  </a:lnTo>
                  <a:lnTo>
                    <a:pt x="865639" y="743187"/>
                  </a:lnTo>
                  <a:cubicBezTo>
                    <a:pt x="836421" y="794155"/>
                    <a:pt x="794155" y="836421"/>
                    <a:pt x="743187" y="865639"/>
                  </a:cubicBezTo>
                  <a:lnTo>
                    <a:pt x="747690" y="1011183"/>
                  </a:lnTo>
                  <a:lnTo>
                    <a:pt x="648583" y="1037738"/>
                  </a:lnTo>
                  <a:lnTo>
                    <a:pt x="579710" y="909442"/>
                  </a:lnTo>
                  <a:cubicBezTo>
                    <a:pt x="520962" y="909623"/>
                    <a:pt x="463226" y="894153"/>
                    <a:pt x="412439" y="864622"/>
                  </a:cubicBezTo>
                  <a:lnTo>
                    <a:pt x="288645" y="941293"/>
                  </a:lnTo>
                  <a:lnTo>
                    <a:pt x="216094" y="868743"/>
                  </a:lnTo>
                  <a:lnTo>
                    <a:pt x="292765" y="744949"/>
                  </a:lnTo>
                  <a:cubicBezTo>
                    <a:pt x="263234" y="694161"/>
                    <a:pt x="247764" y="636426"/>
                    <a:pt x="247944" y="577677"/>
                  </a:cubicBezTo>
                  <a:lnTo>
                    <a:pt x="119648" y="508803"/>
                  </a:lnTo>
                  <a:lnTo>
                    <a:pt x="146204" y="409697"/>
                  </a:lnTo>
                  <a:lnTo>
                    <a:pt x="291748" y="414200"/>
                  </a:lnTo>
                  <a:cubicBezTo>
                    <a:pt x="320966" y="363232"/>
                    <a:pt x="363232" y="320966"/>
                    <a:pt x="414200" y="291748"/>
                  </a:cubicBezTo>
                  <a:lnTo>
                    <a:pt x="409697" y="146204"/>
                  </a:lnTo>
                  <a:lnTo>
                    <a:pt x="508804" y="119649"/>
                  </a:lnTo>
                  <a:lnTo>
                    <a:pt x="577677" y="247945"/>
                  </a:lnTo>
                  <a:cubicBezTo>
                    <a:pt x="636425" y="247764"/>
                    <a:pt x="694161" y="263234"/>
                    <a:pt x="744948" y="29276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419468" tIns="419468" rIns="419468" bIns="419468" spcCol="1270" anchor="ctr"/>
            <a:lstStyle/>
            <a:p>
              <a:pPr algn="ctr" defTabSz="1244600" eaLnBrk="1" fontAlgn="auto" hangingPunct="1">
                <a:lnSpc>
                  <a:spcPct val="90000"/>
                </a:lnSpc>
                <a:spcAft>
                  <a:spcPts val="0"/>
                </a:spcAft>
                <a:defRPr/>
              </a:pPr>
              <a:r>
                <a:rPr lang="en-US" sz="3200" dirty="0">
                  <a:latin typeface="FontAwesome" pitchFamily="2" charset="0"/>
                </a:rPr>
                <a:t></a:t>
              </a:r>
              <a:endParaRPr lang="en-US" sz="3200" dirty="0"/>
            </a:p>
          </p:txBody>
        </p:sp>
        <p:sp>
          <p:nvSpPr>
            <p:cNvPr id="7" name="环形箭头 6"/>
            <p:cNvSpPr/>
            <p:nvPr/>
          </p:nvSpPr>
          <p:spPr>
            <a:xfrm>
              <a:off x="6280043" y="2436226"/>
              <a:ext cx="2079751" cy="2078683"/>
            </a:xfrm>
            <a:prstGeom prst="circularArrow">
              <a:avLst>
                <a:gd name="adj1" fmla="val 4688"/>
                <a:gd name="adj2" fmla="val 299029"/>
                <a:gd name="adj3" fmla="val 2476760"/>
                <a:gd name="adj4" fmla="val 15948935"/>
                <a:gd name="adj5" fmla="val 5469"/>
              </a:avLst>
            </a:prstGeom>
            <a:solidFill>
              <a:srgbClr val="42CAC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形状 7"/>
            <p:cNvSpPr/>
            <p:nvPr/>
          </p:nvSpPr>
          <p:spPr>
            <a:xfrm>
              <a:off x="5264599" y="2033013"/>
              <a:ext cx="1510186" cy="1510520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rgbClr val="ED532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环形箭头 8"/>
            <p:cNvSpPr/>
            <p:nvPr/>
          </p:nvSpPr>
          <p:spPr>
            <a:xfrm>
              <a:off x="5867757" y="1226588"/>
              <a:ext cx="1629292" cy="1628124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1" name="Text Placeholder 32"/>
          <p:cNvSpPr txBox="1"/>
          <p:nvPr/>
        </p:nvSpPr>
        <p:spPr>
          <a:xfrm>
            <a:off x="1143635" y="1318260"/>
            <a:ext cx="3604895" cy="73723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600">
                <a:ln>
                  <a:noFill/>
                </a:ln>
                <a:effectLst/>
                <a:uLnTx/>
                <a:uFillTx/>
                <a:latin typeface="+mn-lt"/>
                <a:sym typeface="+mn-ea"/>
              </a:rPr>
              <a:t>问：你对加班的看法？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600">
                <a:ln>
                  <a:noFill/>
                </a:ln>
                <a:effectLst/>
                <a:uLnTx/>
                <a:uFillTx/>
                <a:latin typeface="+mn-lt"/>
                <a:sym typeface="+mn-ea"/>
              </a:rPr>
              <a:t>答</a:t>
            </a:r>
            <a:r>
              <a:rPr lang="en-US" altLang="zh-CN" sz="1600">
                <a:ln>
                  <a:noFill/>
                </a:ln>
                <a:effectLst/>
                <a:uLnTx/>
                <a:uFillTx/>
                <a:latin typeface="+mn-lt"/>
                <a:sym typeface="+mn-ea"/>
              </a:rPr>
              <a:t>1</a:t>
            </a:r>
            <a:r>
              <a:rPr lang="zh-CN" altLang="en-US" sz="1600">
                <a:ln>
                  <a:noFill/>
                </a:ln>
                <a:effectLst/>
                <a:uLnTx/>
                <a:uFillTx/>
                <a:latin typeface="+mn-lt"/>
                <a:sym typeface="+mn-ea"/>
              </a:rPr>
              <a:t>：我不愿意加班……</a:t>
            </a:r>
            <a:endParaRPr lang="zh-CN" altLang="en-US" sz="1600">
              <a:ln>
                <a:noFill/>
              </a:ln>
              <a:effectLst/>
              <a:uLnTx/>
              <a:uFillTx/>
              <a:latin typeface="+mn-lt"/>
              <a:sym typeface="+mn-ea"/>
            </a:endParaRPr>
          </a:p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答案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：为什么要加班</a:t>
            </a: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........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6" name="Oval 53"/>
          <p:cNvSpPr>
            <a:spLocks noChangeAspect="1"/>
          </p:cNvSpPr>
          <p:nvPr/>
        </p:nvSpPr>
        <p:spPr>
          <a:xfrm>
            <a:off x="322263" y="1317943"/>
            <a:ext cx="414337" cy="414337"/>
          </a:xfrm>
          <a:prstGeom prst="ellipse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9" name="Text Placeholder 32"/>
          <p:cNvSpPr txBox="1"/>
          <p:nvPr/>
        </p:nvSpPr>
        <p:spPr>
          <a:xfrm>
            <a:off x="896620" y="2722245"/>
            <a:ext cx="4982210" cy="115252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600">
                <a:ln>
                  <a:noFill/>
                </a:ln>
                <a:effectLst/>
                <a:uLnTx/>
                <a:uFillTx/>
                <a:latin typeface="+mn-lt"/>
                <a:ea typeface="楷体" panose="02010609060101010101" pitchFamily="49" charset="-122"/>
                <a:sym typeface="+mn-ea"/>
              </a:rPr>
              <a:t>回答提示：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anose="02010609060101010101" pitchFamily="49" charset="-122"/>
              <a:cs typeface="+mn-cs"/>
            </a:endParaRPr>
          </a:p>
          <a:p>
            <a:pPr marL="1905" marR="0" lvl="0" indent="-35941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None/>
              <a:defRPr/>
            </a:pPr>
            <a:r>
              <a:rPr lang="zh-CN" altLang="en-US" sz="1600">
                <a:ln>
                  <a:noFill/>
                </a:ln>
                <a:effectLst/>
                <a:uLnTx/>
                <a:uFillTx/>
                <a:latin typeface="+mn-lt"/>
                <a:ea typeface="楷体" panose="02010609060101010101" pitchFamily="49" charset="-122"/>
                <a:sym typeface="+mn-ea"/>
              </a:rPr>
              <a:t>     如果工作需要，我会义不容辞加班。（我现在单身，没有任何家庭负担，可以全身心的投入工作。）年轻人事业为重，我已经做好了全身心投入工作的准备。但同时，我也会提高工作效率，减少不必要的加班</a:t>
            </a:r>
            <a:r>
              <a:rPr lang="zh-CN" altLang="en-US" sz="1600">
                <a:ln>
                  <a:noFill/>
                </a:ln>
                <a:effectLst/>
                <a:uLnTx/>
                <a:uFillTx/>
                <a:latin typeface="+mn-lt"/>
                <a:sym typeface="+mn-ea"/>
              </a:rPr>
              <a:t>。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905" marR="0" lvl="0" indent="-35941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rgbClr val="1A93C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21" name="Oval 57"/>
          <p:cNvSpPr>
            <a:spLocks noChangeAspect="1"/>
          </p:cNvSpPr>
          <p:nvPr/>
        </p:nvSpPr>
        <p:spPr>
          <a:xfrm>
            <a:off x="322580" y="2682240"/>
            <a:ext cx="375285" cy="414655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F33745"/>
              </a:solidFill>
              <a:latin typeface="FontAwesome" pitchFamily="2" charset="0"/>
            </a:endParaRPr>
          </a:p>
        </p:txBody>
      </p:sp>
      <p:sp>
        <p:nvSpPr>
          <p:cNvPr id="2" name="Text Placeholder 33"/>
          <p:cNvSpPr txBox="1"/>
          <p:nvPr/>
        </p:nvSpPr>
        <p:spPr bwMode="auto">
          <a:xfrm>
            <a:off x="3332480" y="457200"/>
            <a:ext cx="2388870" cy="15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br>
              <a:rPr lang="en-AU" altLang="zh-CN" sz="1600" b="1">
                <a:solidFill>
                  <a:srgbClr val="000000"/>
                </a:solidFill>
              </a:rPr>
            </a:br>
            <a:r>
              <a:rPr lang="zh-CN" altLang="en-AU" sz="2400" b="1">
                <a:solidFill>
                  <a:schemeClr val="accent2"/>
                </a:solidFill>
              </a:rPr>
              <a:t>对于加班的看法</a:t>
            </a:r>
            <a:endParaRPr lang="zh-CN" altLang="en-AU" sz="2400" b="1">
              <a:solidFill>
                <a:schemeClr val="accent2"/>
              </a:solidFill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16" grpId="2" bldLvl="0" animBg="1"/>
      <p:bldP spid="21" grpId="0" bldLvl="0" animBg="1"/>
      <p:bldP spid="21" grpId="1" bldLvl="0" animBg="1"/>
      <p:bldP spid="21" grpId="2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871538" y="2576513"/>
            <a:ext cx="7412037" cy="1714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556000" y="2600325"/>
            <a:ext cx="125413" cy="123825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473700" y="2600325"/>
            <a:ext cx="123825" cy="123825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7389813" y="2600325"/>
            <a:ext cx="125412" cy="123825"/>
          </a:xfrm>
          <a:prstGeom prst="ellipse">
            <a:avLst/>
          </a:prstGeom>
          <a:solidFill>
            <a:srgbClr val="FB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9888" y="2600325"/>
            <a:ext cx="123825" cy="123825"/>
          </a:xfrm>
          <a:prstGeom prst="ellipse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3955" y="1262380"/>
            <a:ext cx="5669915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rgbClr val="9DA8B1"/>
                </a:solidFill>
                <a:latin typeface="TeXGyreAdventor" panose="00000500000000000000" pitchFamily="50" charset="0"/>
              </a:defRPr>
            </a:lvl1pPr>
          </a:lstStyle>
          <a:p>
            <a:pPr marL="342900" indent="-342900" eaLnBrk="1" latinLnBrk="0" hangingPunct="1">
              <a:lnSpc>
                <a:spcPct val="150000"/>
              </a:lnSpc>
            </a:pPr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问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：请问你为什么选择我们公司？</a:t>
            </a:r>
            <a:endParaRPr lang="zh-CN" altLang="en-US" sz="1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342900" indent="-342900" eaLnBrk="1" latinLnBrk="0" hangingPunct="1">
              <a:lnSpc>
                <a:spcPct val="150000"/>
              </a:lnSpc>
            </a:pPr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答：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简历是海投的，就你们公司给我回复了…</a:t>
            </a:r>
            <a:endParaRPr lang="zh-CN" altLang="en-US" sz="1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algn="ctr"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7540" y="3082290"/>
            <a:ext cx="7203440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rgbClr val="9DA8B1"/>
                </a:solidFill>
                <a:latin typeface="TeXGyreAdventor" panose="00000500000000000000" pitchFamily="50" charset="0"/>
              </a:defRPr>
            </a:lvl1pPr>
          </a:lstStyle>
          <a:p>
            <a:pPr marL="342900" indent="-342900" eaLnBrk="1" latinLnBrk="0" hangingPunct="1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ea typeface="楷体" panose="02010609060101010101" pitchFamily="49" charset="-122"/>
                <a:sym typeface="+mn-ea"/>
              </a:rPr>
              <a:t>回答提示：</a:t>
            </a:r>
            <a:endParaRPr lang="zh-CN" altLang="en-US" sz="1400" dirty="0">
              <a:solidFill>
                <a:schemeClr val="tx1"/>
              </a:solidFill>
              <a:ea typeface="楷体" panose="02010609060101010101" pitchFamily="49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/>
                </a:solidFill>
                <a:ea typeface="楷体" panose="02010609060101010101" pitchFamily="49" charset="-122"/>
                <a:sym typeface="+mn-ea"/>
              </a:rPr>
              <a:t>          在网站上看过关于贵公司的信息，贵公司在业界的成绩是有目共睹的，公司本身的理念很吸引我，而且对员工的教育培训、升迁等也都很有制度，近几年在市场上很有竞争力。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6905" y="4465955"/>
            <a:ext cx="6878320" cy="2628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rgbClr val="9DA8B1"/>
                </a:solidFill>
                <a:latin typeface="TeXGyreAdventor" panose="00000500000000000000" pitchFamily="50" charset="0"/>
              </a:defRPr>
            </a:lvl1pPr>
          </a:lstStyle>
          <a:p>
            <a:pPr marL="342900" indent="-342900" eaLnBrk="1" hangingPunct="1">
              <a:lnSpc>
                <a:spcPct val="80000"/>
              </a:lnSpc>
              <a:buNone/>
            </a:pPr>
            <a:r>
              <a:rPr lang="zh-CN" altLang="en-US" sz="1400" dirty="0">
                <a:solidFill>
                  <a:schemeClr val="tx1"/>
                </a:solidFill>
                <a:ea typeface="楷体" panose="02010609060101010101" pitchFamily="49" charset="-122"/>
                <a:sym typeface="+mn-ea"/>
              </a:rPr>
              <a:t>（在面试前先了解一下该公司的背景，让面试官感受到求职者面试真诚的态度。）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20" name="泪滴形 19"/>
          <p:cNvSpPr/>
          <p:nvPr/>
        </p:nvSpPr>
        <p:spPr>
          <a:xfrm rot="8100000">
            <a:off x="4091305" y="2217420"/>
            <a:ext cx="721995" cy="721995"/>
          </a:xfrm>
          <a:prstGeom prst="teardrop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泪滴形 22"/>
          <p:cNvSpPr/>
          <p:nvPr/>
        </p:nvSpPr>
        <p:spPr>
          <a:xfrm rot="8100000">
            <a:off x="2028825" y="2217420"/>
            <a:ext cx="721995" cy="721995"/>
          </a:xfrm>
          <a:prstGeom prst="teardrop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泪滴形 25"/>
          <p:cNvSpPr/>
          <p:nvPr/>
        </p:nvSpPr>
        <p:spPr>
          <a:xfrm rot="8100000">
            <a:off x="6251575" y="2210435"/>
            <a:ext cx="721995" cy="721995"/>
          </a:xfrm>
          <a:prstGeom prst="teardrop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00680" y="600075"/>
            <a:ext cx="330136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defTabSz="685800"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cs typeface="+mj-cs"/>
                <a:sym typeface="+mn-ea"/>
              </a:rPr>
              <a:t>求职动机问题</a:t>
            </a:r>
            <a:endParaRPr lang="zh-CN" altLang="en-US" sz="2400" b="1" baseline="-3000" dirty="0">
              <a:solidFill>
                <a:schemeClr val="accent2"/>
              </a:solidFill>
              <a:latin typeface="微软雅黑" panose="020B0503020204020204" pitchFamily="34" charset="-122"/>
              <a:ea typeface="+mn-ea"/>
              <a:cs typeface="+mj-cs"/>
              <a:sym typeface="+mn-ea"/>
            </a:endParaRPr>
          </a:p>
        </p:txBody>
      </p:sp>
      <p:pic>
        <p:nvPicPr>
          <p:cNvPr id="23556" name="图片 23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0" y="599758"/>
            <a:ext cx="3884613" cy="1066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2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任意多边形 106"/>
          <p:cNvSpPr/>
          <p:nvPr/>
        </p:nvSpPr>
        <p:spPr>
          <a:xfrm>
            <a:off x="171768" y="1164590"/>
            <a:ext cx="1327150" cy="530225"/>
          </a:xfrm>
          <a:custGeom>
            <a:avLst/>
            <a:gdLst>
              <a:gd name="connsiteX0" fmla="*/ 0 w 1326527"/>
              <a:gd name="connsiteY0" fmla="*/ 0 h 530610"/>
              <a:gd name="connsiteX1" fmla="*/ 1061222 w 1326527"/>
              <a:gd name="connsiteY1" fmla="*/ 0 h 530610"/>
              <a:gd name="connsiteX2" fmla="*/ 1326527 w 1326527"/>
              <a:gd name="connsiteY2" fmla="*/ 265305 h 530610"/>
              <a:gd name="connsiteX3" fmla="*/ 1061222 w 1326527"/>
              <a:gd name="connsiteY3" fmla="*/ 530610 h 530610"/>
              <a:gd name="connsiteX4" fmla="*/ 0 w 1326527"/>
              <a:gd name="connsiteY4" fmla="*/ 530610 h 530610"/>
              <a:gd name="connsiteX5" fmla="*/ 265305 w 1326527"/>
              <a:gd name="connsiteY5" fmla="*/ 265305 h 530610"/>
              <a:gd name="connsiteX6" fmla="*/ 0 w 1326527"/>
              <a:gd name="connsiteY6" fmla="*/ 0 h 5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6527" h="530610">
                <a:moveTo>
                  <a:pt x="0" y="0"/>
                </a:moveTo>
                <a:lnTo>
                  <a:pt x="1061222" y="0"/>
                </a:lnTo>
                <a:lnTo>
                  <a:pt x="1326527" y="265305"/>
                </a:lnTo>
                <a:lnTo>
                  <a:pt x="1061222" y="530610"/>
                </a:lnTo>
                <a:lnTo>
                  <a:pt x="0" y="530610"/>
                </a:lnTo>
                <a:lnTo>
                  <a:pt x="265305" y="265305"/>
                </a:lnTo>
                <a:lnTo>
                  <a:pt x="0" y="0"/>
                </a:lnTo>
                <a:close/>
              </a:path>
            </a:pathLst>
          </a:custGeom>
          <a:solidFill>
            <a:srgbClr val="42CA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00865" tIns="17780" rIns="265305" bIns="17780" spcCol="1270" anchor="ctr"/>
          <a:lstStyle/>
          <a:p>
            <a:pPr algn="ctr" defTabSz="124460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sz="2800" dirty="0"/>
          </a:p>
        </p:txBody>
      </p:sp>
      <p:sp>
        <p:nvSpPr>
          <p:cNvPr id="108" name="任意多边形 107"/>
          <p:cNvSpPr/>
          <p:nvPr/>
        </p:nvSpPr>
        <p:spPr>
          <a:xfrm>
            <a:off x="171768" y="2785745"/>
            <a:ext cx="1327150" cy="530225"/>
          </a:xfrm>
          <a:custGeom>
            <a:avLst/>
            <a:gdLst>
              <a:gd name="connsiteX0" fmla="*/ 0 w 1326527"/>
              <a:gd name="connsiteY0" fmla="*/ 0 h 530610"/>
              <a:gd name="connsiteX1" fmla="*/ 1061222 w 1326527"/>
              <a:gd name="connsiteY1" fmla="*/ 0 h 530610"/>
              <a:gd name="connsiteX2" fmla="*/ 1326527 w 1326527"/>
              <a:gd name="connsiteY2" fmla="*/ 265305 h 530610"/>
              <a:gd name="connsiteX3" fmla="*/ 1061222 w 1326527"/>
              <a:gd name="connsiteY3" fmla="*/ 530610 h 530610"/>
              <a:gd name="connsiteX4" fmla="*/ 0 w 1326527"/>
              <a:gd name="connsiteY4" fmla="*/ 530610 h 530610"/>
              <a:gd name="connsiteX5" fmla="*/ 265305 w 1326527"/>
              <a:gd name="connsiteY5" fmla="*/ 265305 h 530610"/>
              <a:gd name="connsiteX6" fmla="*/ 0 w 1326527"/>
              <a:gd name="connsiteY6" fmla="*/ 0 h 5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6527" h="530610">
                <a:moveTo>
                  <a:pt x="0" y="0"/>
                </a:moveTo>
                <a:lnTo>
                  <a:pt x="1061222" y="0"/>
                </a:lnTo>
                <a:lnTo>
                  <a:pt x="1326527" y="265305"/>
                </a:lnTo>
                <a:lnTo>
                  <a:pt x="1061222" y="530610"/>
                </a:lnTo>
                <a:lnTo>
                  <a:pt x="0" y="530610"/>
                </a:lnTo>
                <a:lnTo>
                  <a:pt x="265305" y="2653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00865" tIns="17780" rIns="265305" bIns="17780" spcCol="1270" anchor="ctr"/>
          <a:lstStyle/>
          <a:p>
            <a:pPr algn="ctr" defTabSz="1244600" eaLnBrk="1" fontAlgn="auto" hangingPunct="1">
              <a:lnSpc>
                <a:spcPct val="90000"/>
              </a:lnSpc>
              <a:spcAft>
                <a:spcPts val="250"/>
              </a:spcAft>
              <a:defRPr/>
            </a:pPr>
            <a:endParaRPr lang="en-US" sz="2800" dirty="0"/>
          </a:p>
        </p:txBody>
      </p:sp>
      <p:sp>
        <p:nvSpPr>
          <p:cNvPr id="112" name="TextBox 29"/>
          <p:cNvSpPr txBox="1"/>
          <p:nvPr/>
        </p:nvSpPr>
        <p:spPr>
          <a:xfrm>
            <a:off x="1598295" y="1243965"/>
            <a:ext cx="6292850" cy="1779270"/>
          </a:xfrm>
          <a:prstGeom prst="rect">
            <a:avLst/>
          </a:prstGeom>
          <a:noFill/>
        </p:spPr>
        <p:txBody>
          <a:bodyPr wrap="square" lIns="27000" rIns="27000">
            <a:spAutoFit/>
          </a:bodyPr>
          <a:lstStyle/>
          <a:p>
            <a:pPr marL="1905" marR="0" lvl="0" indent="-1905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"/>
              <a:defRPr/>
            </a:pPr>
            <a:r>
              <a:rPr lang="zh-CN" altLang="en-US" sz="1600" b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问：为什么离开上一家公司?</a:t>
            </a:r>
            <a:r>
              <a:rPr lang="zh-CN" altLang="en-US" sz="1600" b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1905" marR="0" lvl="0" indent="-35941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defRPr/>
            </a:pP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答1：（沉默，不知所措）……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1905" marR="0" lvl="0" indent="-35941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defRPr/>
            </a:pP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答2：因为工资太低，达不到我的要求……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1905" marR="0" lvl="0" indent="-35941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defRPr/>
            </a:pP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答3：团队氛围不好，同事之间勾心斗……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1905" marR="0" lvl="0" indent="-35941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None/>
              <a:defRPr/>
            </a:pPr>
            <a:endParaRPr lang="zh-CN" altLang="en-US" sz="140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9" name="TextBox 29"/>
          <p:cNvSpPr txBox="1"/>
          <p:nvPr/>
        </p:nvSpPr>
        <p:spPr>
          <a:xfrm>
            <a:off x="1499235" y="2785745"/>
            <a:ext cx="6663055" cy="1774825"/>
          </a:xfrm>
          <a:prstGeom prst="rect">
            <a:avLst/>
          </a:prstGeom>
          <a:noFill/>
        </p:spPr>
        <p:txBody>
          <a:bodyPr wrap="square" lIns="27000" rIns="27000"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回答提示：</a:t>
            </a:r>
            <a:endParaRPr lang="zh-CN" altLang="en-US" sz="100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905" marR="0" lvl="0" indent="-35941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None/>
              <a:defRPr/>
            </a:pP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1、上家公司是去实习，实习期到就回学校了。现在重新找工作，看到贵公司的招聘，觉得自己可以胜任，也很喜欢贵公司，所以前来应聘，希望有机会加入贵公司。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1905" marR="0" lvl="0" indent="-35941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None/>
              <a:defRPr/>
            </a:pP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2、之前是在老家</a:t>
            </a: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学校那边，现在想到广州</a:t>
            </a: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深圳这边闯一闯，毕竟广州</a:t>
            </a:r>
            <a:r>
              <a:rPr lang="en-US" altLang="zh-CN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140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深圳是一线城市，发展前景比较好。所以希望能加入贵公司，在这个平台上发挥自己的能力，为公司创造价值。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2" name="TextBox 29"/>
          <p:cNvSpPr txBox="1"/>
          <p:nvPr/>
        </p:nvSpPr>
        <p:spPr>
          <a:xfrm>
            <a:off x="3307398" y="264160"/>
            <a:ext cx="5322887" cy="737235"/>
          </a:xfrm>
          <a:prstGeom prst="rect">
            <a:avLst/>
          </a:prstGeom>
          <a:noFill/>
        </p:spPr>
        <p:txBody>
          <a:bodyPr lIns="27000" rIns="27000">
            <a:spAutoFit/>
          </a:bodyPr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accent2"/>
                </a:solidFill>
                <a:latin typeface="Lato Light" panose="020F0302020204030203" pitchFamily="34" charset="0"/>
                <a:ea typeface="+mn-ea"/>
              </a:rPr>
              <a:t>离职原因</a:t>
            </a:r>
            <a:endParaRPr lang="zh-CN" altLang="en-US" sz="2800" b="1" dirty="0">
              <a:solidFill>
                <a:schemeClr val="accent2"/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  <p:bldP spid="10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0"/>
          <p:cNvCxnSpPr/>
          <p:nvPr/>
        </p:nvCxnSpPr>
        <p:spPr>
          <a:xfrm>
            <a:off x="4165600" y="1390650"/>
            <a:ext cx="0" cy="35814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321945" y="3128010"/>
            <a:ext cx="3962400" cy="9455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1905" indent="-1905" eaLnBrk="1" latinLnBrk="0" hangingPunct="1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未录用前，不要过于纠结追问薪资。</a:t>
            </a:r>
            <a:endParaRPr lang="zh-CN" altLang="en-US" sz="1600" b="1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905" indent="-1905" eaLnBrk="1" latinLnBrk="0" hangingPunct="1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提的问题不要超过3个问题。</a:t>
            </a:r>
            <a:endParaRPr lang="zh-CN" altLang="en-US" sz="1050" dirty="0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905" indent="-1905" eaLnBrk="1" hangingPunct="1">
              <a:buNone/>
            </a:pP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4391025" y="1496695"/>
            <a:ext cx="4326255" cy="300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1905" indent="-1905" eaLnBrk="1" latinLnBrk="0" hangingPunct="1">
              <a:lnSpc>
                <a:spcPct val="150000"/>
              </a:lnSpc>
              <a:buNone/>
            </a:pP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回答提示：</a:t>
            </a:r>
            <a:endParaRPr lang="zh-CN" altLang="en-US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905" indent="-1905" eaLnBrk="1" latinLnBrk="0" hangingPunct="1">
              <a:lnSpc>
                <a:spcPct val="150000"/>
              </a:lnSpc>
              <a:buNone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1、可否了解下这个岗位是有几个人？是向谁汇报的？（关注职位，体现认真的态度和诚恳的求职动机）</a:t>
            </a:r>
            <a:endParaRPr lang="zh-CN" altLang="en-US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905" indent="-1905" eaLnBrk="1" latinLnBrk="0" hangingPunct="1">
              <a:lnSpc>
                <a:spcPct val="150000"/>
              </a:lnSpc>
              <a:buNone/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幼圆" panose="02010509060101010101" pitchFamily="49" charset="-122"/>
              </a:rPr>
              <a:t>贵公司对新入职的员工有没有什么培训项目，我可以参加吗？（体现自己的学习热情）</a:t>
            </a:r>
            <a:endParaRPr lang="zh-CN" altLang="en-US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905" indent="-1905" eaLnBrk="1" latinLnBrk="0" hangingPunct="1">
              <a:lnSpc>
                <a:spcPct val="150000"/>
              </a:lnSpc>
              <a:buNone/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、贵公司的晋升机制是什么样的？（体现对企业的求职动机以及上进心）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321945" y="1634490"/>
            <a:ext cx="3252470" cy="1153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marL="1905" indent="-1905" eaLnBrk="1" latinLnBrk="0" hangingPunct="1"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问：你还有什么问题么? </a:t>
            </a:r>
            <a:endParaRPr lang="zh-CN" altLang="en-US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905" indent="-1905" eaLnBrk="1" latinLnBrk="0" hangingPunct="1">
              <a:lnSpc>
                <a:spcPct val="15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答：我想问一下工资大概是多少?还能高些么?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2900680" y="655955"/>
            <a:ext cx="3972560" cy="4146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marL="1905" indent="-1905" eaLnBrk="1" hangingPunct="1"/>
            <a:r>
              <a:rPr lang="zh-CN" altLang="en-US" sz="2400" b="1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向面试官的提问</a:t>
            </a:r>
            <a:r>
              <a:rPr lang="zh-CN" altLang="en-US" sz="105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en-US" altLang="zh-CN" sz="105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>
        <p:fade/>
        <p:sndAc>
          <p:stSnd>
            <p:snd r:embed="rId1" name="suction.wav"/>
          </p:stSnd>
        </p:sndAc>
      </p:transition>
    </mc:Choice>
    <mc:Fallback>
      <p:transition>
        <p:fade/>
        <p:sndAc>
          <p:stSnd>
            <p:snd r:embed="rId1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76725" y="604520"/>
            <a:ext cx="4867275" cy="435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4894580" y="1417003"/>
            <a:ext cx="31464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100" dirty="0">
                <a:latin typeface="+mn-lt"/>
                <a:cs typeface="Times New Roman" panose="02020603050405020304" pitchFamily="18" charset="0"/>
              </a:rPr>
              <a:t>Part 01    </a:t>
            </a:r>
            <a:r>
              <a:rPr lang="zh-CN" sz="2400" b="1" kern="100" dirty="0">
                <a:latin typeface="+mn-lt"/>
                <a:cs typeface="Times New Roman" panose="02020603050405020304" pitchFamily="18" charset="0"/>
              </a:rPr>
              <a:t>面试流程</a:t>
            </a:r>
            <a:endParaRPr lang="zh-CN" sz="2400" b="1" kern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47139" y="2352675"/>
            <a:ext cx="28416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100" dirty="0">
                <a:latin typeface="+mn-lt"/>
                <a:cs typeface="Times New Roman" panose="02020603050405020304" pitchFamily="18" charset="0"/>
              </a:rPr>
              <a:t>Part 02    </a:t>
            </a:r>
            <a:r>
              <a:rPr lang="zh-CN" altLang="en-US" sz="2400" b="1" kern="100" dirty="0">
                <a:latin typeface="+mn-lt"/>
                <a:cs typeface="Times New Roman" panose="02020603050405020304" pitchFamily="18" charset="0"/>
              </a:rPr>
              <a:t>面试题</a:t>
            </a:r>
            <a:endParaRPr lang="zh-CN" altLang="en-US" sz="2400" b="1" kern="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27245" y="3257550"/>
            <a:ext cx="41656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100" dirty="0">
                <a:latin typeface="+mn-lt"/>
                <a:cs typeface="Times New Roman" panose="02020603050405020304" pitchFamily="18" charset="0"/>
              </a:rPr>
              <a:t>Part 03    </a:t>
            </a:r>
            <a:r>
              <a:rPr lang="zh-CN" altLang="en-US" sz="2400" b="1" kern="100" dirty="0">
                <a:latin typeface="+mn-lt"/>
                <a:cs typeface="Times New Roman" panose="02020603050405020304" pitchFamily="18" charset="0"/>
              </a:rPr>
              <a:t>注意事项</a:t>
            </a:r>
            <a:endParaRPr lang="zh-CN" altLang="zh-CN" sz="2400" b="1" kern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Oval 2287"/>
          <p:cNvSpPr/>
          <p:nvPr/>
        </p:nvSpPr>
        <p:spPr>
          <a:xfrm>
            <a:off x="4133533" y="1417320"/>
            <a:ext cx="493712" cy="493713"/>
          </a:xfrm>
          <a:prstGeom prst="ellipse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8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Oval 2287"/>
          <p:cNvSpPr/>
          <p:nvPr/>
        </p:nvSpPr>
        <p:spPr>
          <a:xfrm>
            <a:off x="4133533" y="2301240"/>
            <a:ext cx="493712" cy="493713"/>
          </a:xfrm>
          <a:prstGeom prst="ellipse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8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Oval 2287"/>
          <p:cNvSpPr/>
          <p:nvPr/>
        </p:nvSpPr>
        <p:spPr>
          <a:xfrm>
            <a:off x="4133533" y="3271203"/>
            <a:ext cx="493712" cy="493712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8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004253" y="1641475"/>
            <a:ext cx="2028825" cy="1828800"/>
            <a:chOff x="1335314" y="1622529"/>
            <a:chExt cx="2028706" cy="1828800"/>
          </a:xfrm>
        </p:grpSpPr>
        <p:sp>
          <p:nvSpPr>
            <p:cNvPr id="5" name="椭圆 4"/>
            <p:cNvSpPr/>
            <p:nvPr/>
          </p:nvSpPr>
          <p:spPr>
            <a:xfrm>
              <a:off x="1443258" y="1622529"/>
              <a:ext cx="1828693" cy="1828800"/>
            </a:xfrm>
            <a:prstGeom prst="ellipse">
              <a:avLst/>
            </a:prstGeom>
            <a:solidFill>
              <a:srgbClr val="ED5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4356" name="文本框 1"/>
            <p:cNvSpPr txBox="1">
              <a:spLocks noChangeArrowheads="1"/>
            </p:cNvSpPr>
            <p:nvPr/>
          </p:nvSpPr>
          <p:spPr bwMode="auto">
            <a:xfrm>
              <a:off x="1335314" y="2071593"/>
              <a:ext cx="2028706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3600" b="1">
                  <a:solidFill>
                    <a:schemeClr val="bg1"/>
                  </a:solidFill>
                </a:rPr>
                <a:t>目录</a:t>
              </a:r>
              <a:r>
                <a:rPr lang="zh-CN" altLang="en-US" sz="2400">
                  <a:solidFill>
                    <a:schemeClr val="bg1"/>
                  </a:solidFill>
                </a:rPr>
                <a:t> </a:t>
              </a:r>
              <a:endParaRPr lang="en-US" altLang="zh-CN" sz="2400">
                <a:solidFill>
                  <a:schemeClr val="bg1"/>
                </a:solidFill>
              </a:endParaRPr>
            </a:p>
            <a:p>
              <a:pPr algn="ctr" eaLnBrk="1" hangingPunct="1"/>
              <a:r>
                <a:rPr lang="en-US" altLang="zh-CN" sz="1600" b="1">
                  <a:solidFill>
                    <a:schemeClr val="bg1"/>
                  </a:solidFill>
                </a:rPr>
                <a:t>CONTENTS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287"/>
          <p:cNvSpPr/>
          <p:nvPr/>
        </p:nvSpPr>
        <p:spPr>
          <a:xfrm>
            <a:off x="1833563" y="1119188"/>
            <a:ext cx="369887" cy="371475"/>
          </a:xfrm>
          <a:prstGeom prst="ellipse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Oval 2287"/>
          <p:cNvSpPr/>
          <p:nvPr/>
        </p:nvSpPr>
        <p:spPr>
          <a:xfrm>
            <a:off x="3218815" y="2239963"/>
            <a:ext cx="325438" cy="325437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Oval 2287"/>
          <p:cNvSpPr/>
          <p:nvPr/>
        </p:nvSpPr>
        <p:spPr>
          <a:xfrm>
            <a:off x="428943" y="2301240"/>
            <a:ext cx="371475" cy="3714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7" name="Oval 2287"/>
          <p:cNvSpPr/>
          <p:nvPr/>
        </p:nvSpPr>
        <p:spPr>
          <a:xfrm>
            <a:off x="1896745" y="3635058"/>
            <a:ext cx="433388" cy="433387"/>
          </a:xfrm>
          <a:prstGeom prst="ellipse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7" grpId="0"/>
      <p:bldP spid="30" grpId="0"/>
      <p:bldP spid="32" grpId="0"/>
      <p:bldP spid="16" grpId="0" bldLvl="0" animBg="1"/>
      <p:bldP spid="16" grpId="1" bldLvl="0" animBg="1"/>
      <p:bldP spid="16" grpId="2" bldLvl="0" animBg="1"/>
      <p:bldP spid="17" grpId="0" bldLvl="0" animBg="1"/>
      <p:bldP spid="17" grpId="1" bldLvl="0" animBg="1"/>
      <p:bldP spid="17" grpId="2" bldLvl="0" animBg="1"/>
      <p:bldP spid="18" grpId="0" bldLvl="0" animBg="1"/>
      <p:bldP spid="18" grpId="1" bldLvl="0" animBg="1"/>
      <p:bldP spid="18" grpId="2" bldLvl="0" animBg="1"/>
      <p:bldP spid="22" grpId="0" animBg="1"/>
      <p:bldP spid="23" grpId="0" bldLvl="0" animBg="1"/>
      <p:bldP spid="28" grpId="0" bldLvl="0" animBg="1"/>
      <p:bldP spid="3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2296161" y="1395730"/>
            <a:ext cx="4495800" cy="1931670"/>
            <a:chOff x="1343210" y="1622529"/>
            <a:chExt cx="2028706" cy="1828800"/>
          </a:xfrm>
        </p:grpSpPr>
        <p:sp>
          <p:nvSpPr>
            <p:cNvPr id="5" name="椭圆 4"/>
            <p:cNvSpPr/>
            <p:nvPr/>
          </p:nvSpPr>
          <p:spPr>
            <a:xfrm>
              <a:off x="1443258" y="1622529"/>
              <a:ext cx="1828693" cy="1828800"/>
            </a:xfrm>
            <a:prstGeom prst="ellipse">
              <a:avLst/>
            </a:prstGeom>
            <a:solidFill>
              <a:srgbClr val="ED5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43028" name="文本框 1"/>
            <p:cNvSpPr txBox="1">
              <a:spLocks noChangeArrowheads="1"/>
            </p:cNvSpPr>
            <p:nvPr/>
          </p:nvSpPr>
          <p:spPr bwMode="auto">
            <a:xfrm>
              <a:off x="1343210" y="2231354"/>
              <a:ext cx="2028706" cy="610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sz="3600" b="1">
                  <a:solidFill>
                    <a:schemeClr val="bg1"/>
                  </a:solidFill>
                </a:rPr>
                <a:t>面试注意事项</a:t>
              </a:r>
              <a:endParaRPr lang="zh-CN" sz="36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287"/>
          <p:cNvSpPr/>
          <p:nvPr/>
        </p:nvSpPr>
        <p:spPr>
          <a:xfrm>
            <a:off x="1600518" y="1215708"/>
            <a:ext cx="369887" cy="371475"/>
          </a:xfrm>
          <a:prstGeom prst="ellipse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Oval 2287"/>
          <p:cNvSpPr/>
          <p:nvPr/>
        </p:nvSpPr>
        <p:spPr>
          <a:xfrm>
            <a:off x="2562225" y="890588"/>
            <a:ext cx="325438" cy="325437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Oval 2287"/>
          <p:cNvSpPr/>
          <p:nvPr/>
        </p:nvSpPr>
        <p:spPr>
          <a:xfrm>
            <a:off x="1644968" y="3181350"/>
            <a:ext cx="325437" cy="325438"/>
          </a:xfrm>
          <a:prstGeom prst="ellipse">
            <a:avLst/>
          </a:prstGeom>
          <a:solidFill>
            <a:srgbClr val="1B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Oval 2287"/>
          <p:cNvSpPr/>
          <p:nvPr/>
        </p:nvSpPr>
        <p:spPr>
          <a:xfrm>
            <a:off x="961708" y="2103755"/>
            <a:ext cx="371475" cy="3714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7" name="Oval 2287"/>
          <p:cNvSpPr/>
          <p:nvPr/>
        </p:nvSpPr>
        <p:spPr>
          <a:xfrm>
            <a:off x="2562225" y="3506788"/>
            <a:ext cx="433388" cy="433387"/>
          </a:xfrm>
          <a:prstGeom prst="ellipse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5" grpId="0" bldLvl="0" animBg="1"/>
      <p:bldP spid="28" grpId="0" bldLvl="0" animBg="1"/>
      <p:bldP spid="3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3"/>
          <p:cNvSpPr/>
          <p:nvPr/>
        </p:nvSpPr>
        <p:spPr>
          <a:xfrm>
            <a:off x="1050925" y="1094740"/>
            <a:ext cx="411480" cy="401320"/>
          </a:xfrm>
          <a:prstGeom prst="ellipse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dirty="0">
                <a:solidFill>
                  <a:schemeClr val="bg1"/>
                </a:solidFill>
                <a:latin typeface="FontAwesome" pitchFamily="2" charset="0"/>
              </a:rPr>
              <a:t></a:t>
            </a:r>
            <a:endParaRPr lang="en-AU" sz="1200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1050925" y="1777048"/>
            <a:ext cx="3210243" cy="401637"/>
            <a:chOff x="2110956" y="4106988"/>
            <a:chExt cx="3210280" cy="401907"/>
          </a:xfrm>
        </p:grpSpPr>
        <p:sp>
          <p:nvSpPr>
            <p:cNvPr id="4" name="Oval 116"/>
            <p:cNvSpPr/>
            <p:nvPr/>
          </p:nvSpPr>
          <p:spPr>
            <a:xfrm>
              <a:off x="2110956" y="4106988"/>
              <a:ext cx="401643" cy="401907"/>
            </a:xfrm>
            <a:prstGeom prst="ellipse">
              <a:avLst/>
            </a:prstGeom>
            <a:solidFill>
              <a:srgbClr val="42C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dirty="0">
                  <a:solidFill>
                    <a:schemeClr val="bg1"/>
                  </a:solidFill>
                  <a:latin typeface="FontAwesome" pitchFamily="2" charset="0"/>
                </a:rPr>
                <a:t></a:t>
              </a:r>
              <a:endParaRPr lang="en-AU" sz="1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" name="Rectangle 117"/>
            <p:cNvSpPr/>
            <p:nvPr/>
          </p:nvSpPr>
          <p:spPr>
            <a:xfrm>
              <a:off x="2614200" y="4162587"/>
              <a:ext cx="2707036" cy="1715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68605" marR="0" lvl="0" indent="-268605" algn="l" defTabSz="685800" rtl="0" eaLnBrk="1" fontAlgn="auto" latinLnBrk="0" hangingPunct="1">
                <a:lnSpc>
                  <a:spcPct val="70000"/>
                </a:lnSpc>
                <a:spcBef>
                  <a:spcPts val="13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charset="0"/>
                <a:buChar char="Ø"/>
                <a:defRPr/>
              </a:pPr>
              <a:r>
                <a:rPr lang="zh-CN" altLang="en-US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不要当面评论要应聘的公司</a:t>
              </a:r>
              <a:endParaRPr lang="zh-CN" altLang="en-US" sz="1600" b="1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050925" y="2448243"/>
            <a:ext cx="2105025" cy="401637"/>
            <a:chOff x="3406381" y="4106988"/>
            <a:chExt cx="2104370" cy="401907"/>
          </a:xfrm>
        </p:grpSpPr>
        <p:sp>
          <p:nvSpPr>
            <p:cNvPr id="6" name="Oval 118"/>
            <p:cNvSpPr/>
            <p:nvPr/>
          </p:nvSpPr>
          <p:spPr>
            <a:xfrm>
              <a:off x="3406381" y="4106988"/>
              <a:ext cx="401513" cy="401907"/>
            </a:xfrm>
            <a:prstGeom prst="ellipse">
              <a:avLst/>
            </a:prstGeom>
            <a:solidFill>
              <a:srgbClr val="F5C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dirty="0">
                  <a:solidFill>
                    <a:schemeClr val="bg1"/>
                  </a:solidFill>
                  <a:latin typeface="FontAwesome" pitchFamily="2" charset="0"/>
                </a:rPr>
                <a:t></a:t>
              </a:r>
              <a:endParaRPr lang="en-AU" sz="1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7" name="Rectangle 119"/>
            <p:cNvSpPr/>
            <p:nvPr/>
          </p:nvSpPr>
          <p:spPr>
            <a:xfrm>
              <a:off x="3909779" y="4162270"/>
              <a:ext cx="1600972" cy="24591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   </a:t>
              </a:r>
              <a:r>
                <a:rPr lang="zh-CN" altLang="en-US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注意观察</a:t>
              </a:r>
              <a:endParaRPr lang="zh-CN" altLang="en-US" sz="1600" b="1">
                <a:ln>
                  <a:noFill/>
                </a:ln>
                <a:effectLst/>
                <a:uLnTx/>
                <a:uFillTx/>
                <a:latin typeface="+mn-lt"/>
                <a:ea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050925" y="3149283"/>
            <a:ext cx="5728336" cy="811846"/>
            <a:chOff x="4701808" y="4106988"/>
            <a:chExt cx="5730672" cy="812392"/>
          </a:xfrm>
        </p:grpSpPr>
        <p:sp>
          <p:nvSpPr>
            <p:cNvPr id="8" name="Oval 120"/>
            <p:cNvSpPr/>
            <p:nvPr/>
          </p:nvSpPr>
          <p:spPr>
            <a:xfrm>
              <a:off x="4701808" y="4106988"/>
              <a:ext cx="401802" cy="401907"/>
            </a:xfrm>
            <a:prstGeom prst="ellipse">
              <a:avLst/>
            </a:prstGeom>
            <a:solidFill>
              <a:srgbClr val="1B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dirty="0">
                  <a:solidFill>
                    <a:schemeClr val="bg1"/>
                  </a:solidFill>
                  <a:latin typeface="FontAwesome" pitchFamily="2" charset="0"/>
                </a:rPr>
                <a:t></a:t>
              </a:r>
              <a:endParaRPr lang="en-AU" sz="1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9" name="Rectangle 121"/>
            <p:cNvSpPr/>
            <p:nvPr/>
          </p:nvSpPr>
          <p:spPr>
            <a:xfrm>
              <a:off x="5203663" y="4162587"/>
              <a:ext cx="5228817" cy="7567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68605" marR="0" lvl="0" indent="-268605" algn="l" defTabSz="685800" rtl="0" eaLnBrk="1" fontAlgn="auto" latinLnBrk="0" hangingPunct="1">
                <a:lnSpc>
                  <a:spcPct val="70000"/>
                </a:lnSpc>
                <a:spcBef>
                  <a:spcPts val="13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charset="0"/>
                <a:buChar char="Ø"/>
                <a:defRPr/>
              </a:pPr>
              <a:r>
                <a:rPr lang="zh-CN" altLang="en-US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穿着：穿着打扮千万不能邋遢， 尽量穿得偏向正式服装</a:t>
              </a:r>
              <a:endPara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268605" marR="0" lvl="0" indent="-268605" algn="l" defTabSz="685800" rtl="0" eaLnBrk="1" fontAlgn="auto" latinLnBrk="0" hangingPunct="1">
                <a:lnSpc>
                  <a:spcPct val="70000"/>
                </a:lnSpc>
                <a:spcBef>
                  <a:spcPts val="13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charset="0"/>
                <a:buChar char="Ø"/>
                <a:defRPr/>
              </a:pPr>
              <a:endPara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>
                <a:ln>
                  <a:noFill/>
                </a:ln>
                <a:effectLst/>
                <a:uLnTx/>
                <a:uFillTx/>
                <a:latin typeface="+mn-lt"/>
                <a:ea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1060450" y="3852863"/>
            <a:ext cx="5012690" cy="547687"/>
            <a:chOff x="5997233" y="4106988"/>
            <a:chExt cx="5014679" cy="548055"/>
          </a:xfrm>
        </p:grpSpPr>
        <p:sp>
          <p:nvSpPr>
            <p:cNvPr id="10" name="Oval 124"/>
            <p:cNvSpPr/>
            <p:nvPr/>
          </p:nvSpPr>
          <p:spPr>
            <a:xfrm>
              <a:off x="5997233" y="4106988"/>
              <a:ext cx="401797" cy="401907"/>
            </a:xfrm>
            <a:prstGeom prst="ellipse">
              <a:avLst/>
            </a:prstGeom>
            <a:solidFill>
              <a:srgbClr val="42C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dirty="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25"/>
            <p:cNvSpPr/>
            <p:nvPr/>
          </p:nvSpPr>
          <p:spPr>
            <a:xfrm>
              <a:off x="6499082" y="4162587"/>
              <a:ext cx="4512830" cy="49245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   </a:t>
              </a:r>
              <a:r>
                <a:rPr lang="zh-CN" altLang="en-US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面试礼仪（敲门、问好，谢谢），不要有小动作</a:t>
              </a:r>
              <a:endPara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1">
                <a:ln>
                  <a:noFill/>
                </a:ln>
                <a:effectLst/>
                <a:uLnTx/>
                <a:uFillTx/>
                <a:latin typeface="+mn-lt"/>
                <a:ea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1060450" y="4521518"/>
            <a:ext cx="1477010" cy="401637"/>
            <a:chOff x="7292659" y="4037091"/>
            <a:chExt cx="1477910" cy="401907"/>
          </a:xfrm>
        </p:grpSpPr>
        <p:sp>
          <p:nvSpPr>
            <p:cNvPr id="12" name="Oval 127"/>
            <p:cNvSpPr/>
            <p:nvPr/>
          </p:nvSpPr>
          <p:spPr>
            <a:xfrm>
              <a:off x="7292659" y="4037091"/>
              <a:ext cx="401883" cy="401907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dirty="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en-US" sz="1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3" name="Rectangle 130"/>
            <p:cNvSpPr/>
            <p:nvPr/>
          </p:nvSpPr>
          <p:spPr>
            <a:xfrm>
              <a:off x="7794615" y="4168941"/>
              <a:ext cx="975954" cy="2459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  </a:t>
              </a:r>
              <a:r>
                <a:rPr lang="zh-CN" altLang="en-US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不要迟到</a:t>
              </a:r>
              <a:endParaRPr lang="zh-CN" altLang="en-US" sz="1600" b="1">
                <a:ln>
                  <a:noFill/>
                </a:ln>
                <a:effectLst/>
                <a:uLnTx/>
                <a:uFillTx/>
                <a:latin typeface="+mn-lt"/>
                <a:ea typeface="+mn-ea"/>
              </a:endParaRPr>
            </a:p>
          </p:txBody>
        </p:sp>
      </p:grpSp>
      <p:sp>
        <p:nvSpPr>
          <p:cNvPr id="21" name="Rectangle 24"/>
          <p:cNvSpPr/>
          <p:nvPr/>
        </p:nvSpPr>
        <p:spPr>
          <a:xfrm>
            <a:off x="3338830" y="591820"/>
            <a:ext cx="1888490" cy="36893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algn="l" eaLnBrk="1" hangingPunct="1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sym typeface="+mn-ea"/>
              </a:rPr>
              <a:t>注意事项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+mn-ea"/>
              <a:sym typeface="+mn-ea"/>
            </a:endParaRPr>
          </a:p>
        </p:txBody>
      </p:sp>
      <p:sp>
        <p:nvSpPr>
          <p:cNvPr id="23" name="Rectangle 117"/>
          <p:cNvSpPr/>
          <p:nvPr/>
        </p:nvSpPr>
        <p:spPr>
          <a:xfrm>
            <a:off x="1562100" y="1172845"/>
            <a:ext cx="194310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algn="l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   </a:t>
            </a:r>
            <a:r>
              <a:rPr lang="zh-CN" altLang="en-US" sz="16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应聘申请表</a:t>
            </a:r>
            <a:endParaRPr lang="en-AU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Box 10"/>
          <p:cNvSpPr txBox="1">
            <a:spLocks noChangeArrowheads="1"/>
          </p:cNvSpPr>
          <p:nvPr/>
        </p:nvSpPr>
        <p:spPr bwMode="auto">
          <a:xfrm>
            <a:off x="2872740" y="595313"/>
            <a:ext cx="2714625" cy="6610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/>
          <a:p>
            <a:pPr defTabSz="10877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itchFamily="34" charset="0"/>
                <a:cs typeface="Open Sans" pitchFamily="34" charset="0"/>
              </a:rPr>
              <a:t>注意事项</a:t>
            </a:r>
            <a:endParaRPr lang="zh-CN" sz="4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828675" y="2493328"/>
            <a:ext cx="7487285" cy="738505"/>
            <a:chOff x="3506045" y="4162270"/>
            <a:chExt cx="7484955" cy="739001"/>
          </a:xfrm>
        </p:grpSpPr>
        <p:sp>
          <p:nvSpPr>
            <p:cNvPr id="6" name="Oval 118"/>
            <p:cNvSpPr/>
            <p:nvPr/>
          </p:nvSpPr>
          <p:spPr>
            <a:xfrm>
              <a:off x="3506045" y="4172437"/>
              <a:ext cx="401513" cy="401907"/>
            </a:xfrm>
            <a:prstGeom prst="ellipse">
              <a:avLst/>
            </a:prstGeom>
            <a:solidFill>
              <a:srgbClr val="F5C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dirty="0">
                  <a:solidFill>
                    <a:schemeClr val="bg1"/>
                  </a:solidFill>
                  <a:latin typeface="FontAwesome" pitchFamily="2" charset="0"/>
                </a:rPr>
                <a:t></a:t>
              </a:r>
              <a:endParaRPr lang="en-AU" sz="1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7" name="Rectangle 119"/>
            <p:cNvSpPr/>
            <p:nvPr/>
          </p:nvSpPr>
          <p:spPr>
            <a:xfrm>
              <a:off x="3909779" y="4162270"/>
              <a:ext cx="7081221" cy="7390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algn="l" defTabSz="685165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     </a:t>
              </a:r>
              <a:r>
                <a:rPr lang="zh-CN" altLang="en-US" sz="1600" dirty="0">
                  <a:latin typeface="Times New Roman" panose="02020603050405020304" pitchFamily="18" charset="0"/>
                  <a:ea typeface="幼圆" panose="02010509060101010101" pitchFamily="49" charset="-122"/>
                  <a:sym typeface="幼圆" panose="02010509060101010101" pitchFamily="49" charset="-122"/>
                </a:rPr>
                <a:t>如果迟到时间过长，则可以在第一个电话后的十五分钟再次致电公司告知你当下的情况，显示出你的诚意数。</a:t>
              </a:r>
              <a:endParaRPr lang="zh-CN" altLang="en-US" sz="1600" b="1">
                <a:ln>
                  <a:noFill/>
                </a:ln>
                <a:effectLst/>
                <a:uLnTx/>
                <a:uFillTx/>
                <a:latin typeface="+mn-lt"/>
                <a:ea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828675" y="1540193"/>
            <a:ext cx="7581266" cy="963294"/>
            <a:chOff x="2210652" y="4047258"/>
            <a:chExt cx="7581353" cy="963942"/>
          </a:xfrm>
        </p:grpSpPr>
        <p:sp>
          <p:nvSpPr>
            <p:cNvPr id="8" name="Oval 116"/>
            <p:cNvSpPr/>
            <p:nvPr/>
          </p:nvSpPr>
          <p:spPr>
            <a:xfrm>
              <a:off x="2210652" y="4047258"/>
              <a:ext cx="401643" cy="401907"/>
            </a:xfrm>
            <a:prstGeom prst="ellipse">
              <a:avLst/>
            </a:prstGeom>
            <a:solidFill>
              <a:srgbClr val="42C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dirty="0">
                  <a:solidFill>
                    <a:schemeClr val="bg1"/>
                  </a:solidFill>
                  <a:latin typeface="FontAwesome" pitchFamily="2" charset="0"/>
                </a:rPr>
                <a:t></a:t>
              </a:r>
              <a:endParaRPr lang="en-AU" sz="1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3" name="Rectangle 117"/>
            <p:cNvSpPr/>
            <p:nvPr/>
          </p:nvSpPr>
          <p:spPr>
            <a:xfrm>
              <a:off x="2432270" y="4162270"/>
              <a:ext cx="7359735" cy="8489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marL="268605" marR="0" lvl="0" indent="-268605" algn="l" defTabSz="685800" rtl="0" eaLnBrk="1" fontAlgn="auto" latinLnBrk="0" hangingPunct="1">
                <a:lnSpc>
                  <a:spcPct val="70000"/>
                </a:lnSpc>
                <a:spcBef>
                  <a:spcPts val="13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charset="0"/>
                <a:buChar char="Ø"/>
                <a:defRPr/>
              </a:pPr>
              <a:r>
                <a:rPr lang="en-US" altLang="zh-CN" sz="1600" dirty="0">
                  <a:latin typeface="Times New Roman" panose="02020603050405020304" pitchFamily="18" charset="0"/>
                  <a:ea typeface="幼圆" panose="02010509060101010101" pitchFamily="49" charset="-122"/>
                  <a:sym typeface="幼圆" panose="02010509060101010101" pitchFamily="49" charset="-122"/>
                </a:rPr>
                <a:t>       </a:t>
              </a:r>
              <a:r>
                <a:rPr lang="zh-CN" altLang="en-US" sz="1600" dirty="0">
                  <a:latin typeface="Times New Roman" panose="02020603050405020304" pitchFamily="18" charset="0"/>
                  <a:ea typeface="幼圆" panose="02010509060101010101" pitchFamily="49" charset="-122"/>
                  <a:sym typeface="幼圆" panose="02010509060101010101" pitchFamily="49" charset="-122"/>
                </a:rPr>
                <a:t>在已经当预见到自己有可能迟到的时候，求职者应该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幼圆" panose="02010509060101010101" pitchFamily="49" charset="-122"/>
                </a:rPr>
                <a:t>主动提前给公司打电话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幼圆" panose="02010509060101010101" pitchFamily="49" charset="-122"/>
              </a:endParaRPr>
            </a:p>
            <a:p>
              <a:pPr marL="268605" marR="0" lvl="0" indent="-268605" algn="l" defTabSz="685800" rtl="0" eaLnBrk="1" fontAlgn="auto" latinLnBrk="0" hangingPunct="1">
                <a:lnSpc>
                  <a:spcPct val="70000"/>
                </a:lnSpc>
                <a:spcBef>
                  <a:spcPts val="13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charset="0"/>
                <a:buChar char="Ø"/>
                <a:defRPr/>
              </a:pP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幼圆" panose="02010509060101010101" pitchFamily="49" charset="-122"/>
                </a:rPr>
                <a:t>告知</a:t>
              </a:r>
              <a:r>
                <a:rPr lang="zh-CN" altLang="en-US" sz="1600" dirty="0">
                  <a:latin typeface="Times New Roman" panose="02020603050405020304" pitchFamily="18" charset="0"/>
                  <a:ea typeface="幼圆" panose="02010509060101010101" pitchFamily="49" charset="-122"/>
                  <a:sym typeface="幼圆" panose="02010509060101010101" pitchFamily="49" charset="-122"/>
                </a:rPr>
                <a:t>，并表示自己会尽快赶到，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幼圆" panose="02010509060101010101" pitchFamily="49" charset="-122"/>
                </a:rPr>
                <a:t>对于迟到原因加以适当说明。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幼圆" panose="02010509060101010101" pitchFamily="49" charset="-122"/>
              </a:endParaRPr>
            </a:p>
            <a:p>
              <a:pPr marL="268605" marR="0" lvl="0" indent="-268605" algn="l" defTabSz="685800" rtl="0" eaLnBrk="1" fontAlgn="auto" latinLnBrk="0" hangingPunct="1">
                <a:lnSpc>
                  <a:spcPct val="70000"/>
                </a:lnSpc>
                <a:spcBef>
                  <a:spcPts val="13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charset="0"/>
                <a:buChar char="Ø"/>
                <a:defRPr/>
              </a:pPr>
              <a:endParaRPr lang="zh-CN" altLang="en-US" sz="1600" b="1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828675" y="3455353"/>
            <a:ext cx="7513955" cy="811211"/>
            <a:chOff x="7392415" y="4096186"/>
            <a:chExt cx="7518534" cy="811756"/>
          </a:xfrm>
        </p:grpSpPr>
        <p:sp>
          <p:nvSpPr>
            <p:cNvPr id="14" name="Oval 127"/>
            <p:cNvSpPr/>
            <p:nvPr/>
          </p:nvSpPr>
          <p:spPr>
            <a:xfrm>
              <a:off x="7392415" y="4096186"/>
              <a:ext cx="401883" cy="401907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200" dirty="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en-US" sz="1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5" name="Rectangle 130"/>
            <p:cNvSpPr/>
            <p:nvPr/>
          </p:nvSpPr>
          <p:spPr>
            <a:xfrm>
              <a:off x="7794615" y="4168941"/>
              <a:ext cx="7116334" cy="7390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p>
              <a:pPr algn="l" defTabSz="685165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sym typeface="+mn-ea"/>
                </a:rPr>
                <a:t>     </a:t>
              </a:r>
              <a:r>
                <a:rPr lang="zh-CN" altLang="en-US" sz="1600" dirty="0">
                  <a:latin typeface="Times New Roman" panose="02020603050405020304" pitchFamily="18" charset="0"/>
                  <a:ea typeface="幼圆" panose="02010509060101010101" pitchFamily="49" charset="-122"/>
                  <a:sym typeface="幼圆" panose="02010509060101010101" pitchFamily="49" charset="-122"/>
                </a:rPr>
                <a:t>在抵达公司后第一件事就是当面再解释迟到原因并致歉，如此一来相信大多</a:t>
              </a:r>
              <a:endParaRPr lang="zh-CN" altLang="en-US" sz="1600" dirty="0">
                <a:latin typeface="Times New Roman" panose="02020603050405020304" pitchFamily="18" charset="0"/>
                <a:ea typeface="幼圆" panose="02010509060101010101" pitchFamily="49" charset="-122"/>
                <a:sym typeface="幼圆" panose="02010509060101010101" pitchFamily="49" charset="-122"/>
              </a:endParaRPr>
            </a:p>
            <a:p>
              <a:pPr algn="l" defTabSz="685165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latin typeface="Times New Roman" panose="02020603050405020304" pitchFamily="18" charset="0"/>
                  <a:ea typeface="幼圆" panose="02010509060101010101" pitchFamily="49" charset="-122"/>
                  <a:sym typeface="幼圆" panose="02010509060101010101" pitchFamily="49" charset="-122"/>
                </a:rPr>
                <a:t>公司都会给予谅解。</a:t>
              </a:r>
              <a:endParaRPr lang="zh-CN" altLang="en-US" sz="1600" b="1">
                <a:ln>
                  <a:noFill/>
                </a:ln>
                <a:effectLst/>
                <a:uLnTx/>
                <a:uFillTx/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1" descr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-266700"/>
            <a:ext cx="5453062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56"/>
          <a:stretch>
            <a:fillRect/>
          </a:stretch>
        </p:blipFill>
        <p:spPr bwMode="auto">
          <a:xfrm>
            <a:off x="-3576003" y="2739073"/>
            <a:ext cx="128031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53465" y="1909445"/>
            <a:ext cx="566801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4800" b="1" dirty="0"/>
              <a:t>结 束</a:t>
            </a:r>
            <a:r>
              <a:rPr lang="en-US" altLang="zh-CN" sz="4800" b="1" dirty="0"/>
              <a:t>!</a:t>
            </a:r>
            <a:endParaRPr lang="en-US" altLang="zh-CN" sz="4800" b="1" dirty="0"/>
          </a:p>
        </p:txBody>
      </p:sp>
    </p:spTree>
  </p:cSld>
  <p:clrMapOvr>
    <a:masterClrMapping/>
  </p:clrMapOvr>
  <p:transition>
    <p:fade/>
    <p:sndAc>
      <p:stSnd>
        <p:snd r:embed="rId4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28299 -1.48148E-6 " pathEditMode="relative" rAng="0" ptsTypes="AA">
                                      <p:cBhvr>
                                        <p:cTn id="23" dur="6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2207260" y="1395730"/>
            <a:ext cx="4495800" cy="1931670"/>
            <a:chOff x="1303094" y="1622529"/>
            <a:chExt cx="2028706" cy="1828800"/>
          </a:xfrm>
        </p:grpSpPr>
        <p:sp>
          <p:nvSpPr>
            <p:cNvPr id="5" name="椭圆 4"/>
            <p:cNvSpPr/>
            <p:nvPr/>
          </p:nvSpPr>
          <p:spPr>
            <a:xfrm>
              <a:off x="1443258" y="1622529"/>
              <a:ext cx="1828693" cy="1828800"/>
            </a:xfrm>
            <a:prstGeom prst="ellipse">
              <a:avLst/>
            </a:prstGeom>
            <a:solidFill>
              <a:srgbClr val="ED5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43028" name="文本框 1"/>
            <p:cNvSpPr txBox="1">
              <a:spLocks noChangeArrowheads="1"/>
            </p:cNvSpPr>
            <p:nvPr/>
          </p:nvSpPr>
          <p:spPr bwMode="auto">
            <a:xfrm>
              <a:off x="1303094" y="2091278"/>
              <a:ext cx="2028706" cy="610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sz="3600" b="1">
                  <a:solidFill>
                    <a:schemeClr val="bg1"/>
                  </a:solidFill>
                </a:rPr>
                <a:t>面试流程</a:t>
              </a:r>
              <a:endParaRPr lang="zh-CN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287"/>
          <p:cNvSpPr/>
          <p:nvPr/>
        </p:nvSpPr>
        <p:spPr>
          <a:xfrm>
            <a:off x="1600518" y="1215708"/>
            <a:ext cx="369887" cy="371475"/>
          </a:xfrm>
          <a:prstGeom prst="ellipse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Oval 2287"/>
          <p:cNvSpPr/>
          <p:nvPr/>
        </p:nvSpPr>
        <p:spPr>
          <a:xfrm>
            <a:off x="2562225" y="890588"/>
            <a:ext cx="325438" cy="325437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Oval 2287"/>
          <p:cNvSpPr/>
          <p:nvPr/>
        </p:nvSpPr>
        <p:spPr>
          <a:xfrm>
            <a:off x="1644968" y="3181350"/>
            <a:ext cx="325437" cy="325438"/>
          </a:xfrm>
          <a:prstGeom prst="ellipse">
            <a:avLst/>
          </a:prstGeom>
          <a:solidFill>
            <a:srgbClr val="1B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Oval 2287"/>
          <p:cNvSpPr/>
          <p:nvPr/>
        </p:nvSpPr>
        <p:spPr>
          <a:xfrm>
            <a:off x="961708" y="2103755"/>
            <a:ext cx="371475" cy="3714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7" name="Oval 2287"/>
          <p:cNvSpPr/>
          <p:nvPr/>
        </p:nvSpPr>
        <p:spPr>
          <a:xfrm>
            <a:off x="2562225" y="3506788"/>
            <a:ext cx="433388" cy="433387"/>
          </a:xfrm>
          <a:prstGeom prst="ellipse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5" grpId="0" bldLvl="0" animBg="1"/>
      <p:bldP spid="28" grpId="0" bldLvl="0" animBg="1"/>
      <p:bldP spid="3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2195" y="2491105"/>
            <a:ext cx="1649730" cy="5530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  <a:ea typeface="+mn-ea"/>
              </a:rPr>
              <a:t>笔试</a:t>
            </a:r>
            <a:endParaRPr 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8515" y="3618865"/>
            <a:ext cx="1122680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68389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dirty="0">
                <a:latin typeface="微软雅黑" panose="020B0503020204020204" pitchFamily="34" charset="-122"/>
              </a:rPr>
              <a:t>逻辑思维考试</a:t>
            </a:r>
            <a:endParaRPr lang="en-US" altLang="zh-CN" sz="1200" dirty="0">
              <a:latin typeface="微软雅黑" panose="020B0503020204020204" pitchFamily="34" charset="-122"/>
            </a:endParaRPr>
          </a:p>
          <a:p>
            <a:pPr algn="l" defTabSz="68389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dirty="0">
                <a:latin typeface="微软雅黑" panose="020B0503020204020204" pitchFamily="34" charset="-122"/>
              </a:rPr>
              <a:t>性格测试题</a:t>
            </a:r>
            <a:endParaRPr lang="en-US" altLang="zh-CN" sz="1200" dirty="0">
              <a:latin typeface="微软雅黑" panose="020B0503020204020204" pitchFamily="34" charset="-122"/>
            </a:endParaRPr>
          </a:p>
          <a:p>
            <a:pPr algn="l" defTabSz="68389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dirty="0">
                <a:latin typeface="微软雅黑" panose="020B0503020204020204" pitchFamily="34" charset="-122"/>
              </a:rPr>
              <a:t>技术笔试题</a:t>
            </a:r>
            <a:endParaRPr lang="en-US" altLang="zh-CN" sz="1200" dirty="0">
              <a:latin typeface="微软雅黑" panose="020B0503020204020204" pitchFamily="34" charset="-122"/>
            </a:endParaRPr>
          </a:p>
          <a:p>
            <a:pPr algn="ctr"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algn="ctr"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87413" y="3549650"/>
            <a:ext cx="7343775" cy="0"/>
          </a:xfrm>
          <a:prstGeom prst="line">
            <a:avLst/>
          </a:prstGeom>
          <a:ln w="12700">
            <a:solidFill>
              <a:srgbClr val="545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17775" y="2424430"/>
            <a:ext cx="154495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  <a:ea typeface="+mn-ea"/>
              </a:rPr>
              <a:t>人事面试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44975" y="2424430"/>
            <a:ext cx="1560830" cy="5530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  <a:ea typeface="+mn-ea"/>
              </a:rPr>
              <a:t>技术面试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25820" y="2424430"/>
            <a:ext cx="2194560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  <a:ea typeface="+mn-ea"/>
              </a:rPr>
              <a:t>实习期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  <a:ea typeface="+mn-ea"/>
              </a:rPr>
              <a:t>/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  <a:ea typeface="+mn-ea"/>
              </a:rPr>
              <a:t>试用期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887730" y="1191578"/>
            <a:ext cx="1978025" cy="1085850"/>
            <a:chOff x="1077278" y="1445490"/>
            <a:chExt cx="1977390" cy="1085850"/>
          </a:xfrm>
        </p:grpSpPr>
        <p:sp>
          <p:nvSpPr>
            <p:cNvPr id="20" name="任意多边形 19"/>
            <p:cNvSpPr/>
            <p:nvPr/>
          </p:nvSpPr>
          <p:spPr>
            <a:xfrm>
              <a:off x="1077278" y="1445490"/>
              <a:ext cx="1977390" cy="108585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ED5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Oval 2287"/>
            <p:cNvSpPr/>
            <p:nvPr/>
          </p:nvSpPr>
          <p:spPr>
            <a:xfrm>
              <a:off x="1846969" y="1769340"/>
              <a:ext cx="438009" cy="4381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2517775" y="1191578"/>
            <a:ext cx="1976438" cy="1085850"/>
            <a:chOff x="2750048" y="1445490"/>
            <a:chExt cx="1977390" cy="1085850"/>
          </a:xfrm>
        </p:grpSpPr>
        <p:sp>
          <p:nvSpPr>
            <p:cNvPr id="17" name="任意多边形 16"/>
            <p:cNvSpPr/>
            <p:nvPr/>
          </p:nvSpPr>
          <p:spPr>
            <a:xfrm>
              <a:off x="2750048" y="1445490"/>
              <a:ext cx="1977390" cy="108585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42C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Oval 2289"/>
            <p:cNvSpPr/>
            <p:nvPr/>
          </p:nvSpPr>
          <p:spPr>
            <a:xfrm>
              <a:off x="3560063" y="1769340"/>
              <a:ext cx="439950" cy="4381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4000" dirty="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4100513" y="1191578"/>
            <a:ext cx="1978025" cy="1085850"/>
            <a:chOff x="4422819" y="1445490"/>
            <a:chExt cx="1977390" cy="1085850"/>
          </a:xfrm>
        </p:grpSpPr>
        <p:sp>
          <p:nvSpPr>
            <p:cNvPr id="26" name="任意多边形 25"/>
            <p:cNvSpPr/>
            <p:nvPr/>
          </p:nvSpPr>
          <p:spPr>
            <a:xfrm>
              <a:off x="4422819" y="1445490"/>
              <a:ext cx="1977390" cy="108585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5C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Oval 2291"/>
            <p:cNvSpPr/>
            <p:nvPr/>
          </p:nvSpPr>
          <p:spPr>
            <a:xfrm>
              <a:off x="5232184" y="1769340"/>
              <a:ext cx="439596" cy="4381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4000" dirty="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en-AU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5703253" y="1191578"/>
            <a:ext cx="1978025" cy="1085850"/>
            <a:chOff x="5720425" y="1190857"/>
            <a:chExt cx="1977390" cy="1085851"/>
          </a:xfrm>
        </p:grpSpPr>
        <p:sp>
          <p:nvSpPr>
            <p:cNvPr id="23" name="任意多边形 22"/>
            <p:cNvSpPr/>
            <p:nvPr/>
          </p:nvSpPr>
          <p:spPr>
            <a:xfrm>
              <a:off x="5720425" y="1190857"/>
              <a:ext cx="1977390" cy="1085851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Oval 2293"/>
            <p:cNvSpPr/>
            <p:nvPr/>
          </p:nvSpPr>
          <p:spPr>
            <a:xfrm>
              <a:off x="6717690" y="1547092"/>
              <a:ext cx="439596" cy="4381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4000" dirty="0">
                  <a:solidFill>
                    <a:schemeClr val="bg1"/>
                  </a:solidFill>
                  <a:latin typeface="FontAwesome" pitchFamily="2" charset="0"/>
                </a:rPr>
                <a:t></a:t>
              </a:r>
              <a:endParaRPr lang="en-AU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19" name="Oval 2287"/>
          <p:cNvSpPr/>
          <p:nvPr/>
        </p:nvSpPr>
        <p:spPr>
          <a:xfrm>
            <a:off x="1831340" y="1986280"/>
            <a:ext cx="438150" cy="438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1" name="Oval 2289"/>
          <p:cNvSpPr/>
          <p:nvPr/>
        </p:nvSpPr>
        <p:spPr>
          <a:xfrm>
            <a:off x="1656080" y="1547813"/>
            <a:ext cx="439738" cy="438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40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260" name="矩形 15"/>
          <p:cNvSpPr/>
          <p:nvPr/>
        </p:nvSpPr>
        <p:spPr>
          <a:xfrm>
            <a:off x="2570163" y="3618548"/>
            <a:ext cx="1871662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综合素质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沟通表达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人品性格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过往经验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简历水份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1" name="矩形 12"/>
          <p:cNvSpPr/>
          <p:nvPr/>
        </p:nvSpPr>
        <p:spPr>
          <a:xfrm>
            <a:off x="4272915" y="3618548"/>
            <a:ext cx="3186113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1905" indent="-1905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专业知识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" indent="-1905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技术问题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" indent="-1905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②项目/作品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" indent="-1905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③上机/笔试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12"/>
          <p:cNvSpPr/>
          <p:nvPr/>
        </p:nvSpPr>
        <p:spPr>
          <a:xfrm>
            <a:off x="5568315" y="3677920"/>
            <a:ext cx="3415665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1905" indent="-1905"/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实习期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：拿到毕业证之前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个月）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" indent="-1905"/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试用期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：1-3个月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5 0.0003 L -8.33333E-7 0.0003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260" grpId="0" bldLvl="0"/>
      <p:bldP spid="10261" grpId="0" bldLvl="0"/>
      <p:bldP spid="22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2207260" y="1395730"/>
            <a:ext cx="4495800" cy="1931670"/>
            <a:chOff x="1303094" y="1622529"/>
            <a:chExt cx="2028706" cy="1828800"/>
          </a:xfrm>
        </p:grpSpPr>
        <p:sp>
          <p:nvSpPr>
            <p:cNvPr id="5" name="椭圆 4"/>
            <p:cNvSpPr/>
            <p:nvPr/>
          </p:nvSpPr>
          <p:spPr>
            <a:xfrm>
              <a:off x="1443258" y="1622529"/>
              <a:ext cx="1828693" cy="1828800"/>
            </a:xfrm>
            <a:prstGeom prst="ellipse">
              <a:avLst/>
            </a:prstGeom>
            <a:solidFill>
              <a:srgbClr val="ED5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43028" name="文本框 1"/>
            <p:cNvSpPr txBox="1">
              <a:spLocks noChangeArrowheads="1"/>
            </p:cNvSpPr>
            <p:nvPr/>
          </p:nvSpPr>
          <p:spPr bwMode="auto">
            <a:xfrm>
              <a:off x="1303094" y="2091278"/>
              <a:ext cx="2028706" cy="610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sz="3600" b="1">
                  <a:solidFill>
                    <a:schemeClr val="bg1"/>
                  </a:solidFill>
                </a:rPr>
                <a:t>面试题</a:t>
              </a:r>
              <a:endParaRPr lang="zh-CN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287"/>
          <p:cNvSpPr/>
          <p:nvPr/>
        </p:nvSpPr>
        <p:spPr>
          <a:xfrm>
            <a:off x="1600518" y="1215708"/>
            <a:ext cx="369887" cy="371475"/>
          </a:xfrm>
          <a:prstGeom prst="ellipse">
            <a:avLst/>
          </a:prstGeom>
          <a:solidFill>
            <a:srgbClr val="ED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Oval 2287"/>
          <p:cNvSpPr/>
          <p:nvPr/>
        </p:nvSpPr>
        <p:spPr>
          <a:xfrm>
            <a:off x="2562225" y="890588"/>
            <a:ext cx="325438" cy="325437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Oval 2287"/>
          <p:cNvSpPr/>
          <p:nvPr/>
        </p:nvSpPr>
        <p:spPr>
          <a:xfrm>
            <a:off x="1644968" y="3181350"/>
            <a:ext cx="325437" cy="325438"/>
          </a:xfrm>
          <a:prstGeom prst="ellipse">
            <a:avLst/>
          </a:prstGeom>
          <a:solidFill>
            <a:srgbClr val="1B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8" name="Oval 2287"/>
          <p:cNvSpPr/>
          <p:nvPr/>
        </p:nvSpPr>
        <p:spPr>
          <a:xfrm>
            <a:off x="961708" y="2103755"/>
            <a:ext cx="371475" cy="3714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7" name="Oval 2287"/>
          <p:cNvSpPr/>
          <p:nvPr/>
        </p:nvSpPr>
        <p:spPr>
          <a:xfrm>
            <a:off x="2562225" y="3506788"/>
            <a:ext cx="433388" cy="433387"/>
          </a:xfrm>
          <a:prstGeom prst="ellipse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5" grpId="0" bldLvl="0" animBg="1"/>
      <p:bldP spid="28" grpId="0" bldLvl="0" animBg="1"/>
      <p:bldP spid="3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 37"/>
          <p:cNvSpPr/>
          <p:nvPr/>
        </p:nvSpPr>
        <p:spPr bwMode="auto">
          <a:xfrm flipV="1">
            <a:off x="2464435" y="3807143"/>
            <a:ext cx="2268538" cy="5969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rgbClr val="ED5326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ea typeface="+mn-ea"/>
            </a:endParaRPr>
          </a:p>
        </p:txBody>
      </p:sp>
      <p:sp>
        <p:nvSpPr>
          <p:cNvPr id="91" name="任意多边形 34"/>
          <p:cNvSpPr/>
          <p:nvPr/>
        </p:nvSpPr>
        <p:spPr bwMode="auto">
          <a:xfrm>
            <a:off x="2359660" y="1683703"/>
            <a:ext cx="2266950" cy="598487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rgbClr val="42CAC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ea typeface="+mn-ea"/>
            </a:endParaRPr>
          </a:p>
        </p:txBody>
      </p:sp>
      <p:sp>
        <p:nvSpPr>
          <p:cNvPr id="92" name="任意多边形 31"/>
          <p:cNvSpPr/>
          <p:nvPr/>
        </p:nvSpPr>
        <p:spPr bwMode="auto">
          <a:xfrm>
            <a:off x="2820035" y="2849563"/>
            <a:ext cx="2268538" cy="5969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rgbClr val="F5C527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ea typeface="+mn-ea"/>
            </a:endParaRPr>
          </a:p>
        </p:txBody>
      </p:sp>
      <p:sp>
        <p:nvSpPr>
          <p:cNvPr id="93" name="任意多边形 15"/>
          <p:cNvSpPr/>
          <p:nvPr/>
        </p:nvSpPr>
        <p:spPr bwMode="auto">
          <a:xfrm>
            <a:off x="1550035" y="2003108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 w="38100" cap="flat" cmpd="sng">
            <a:solidFill>
              <a:schemeClr val="bg1"/>
            </a:solidFill>
            <a:bevel/>
          </a:ln>
        </p:spPr>
        <p:txBody>
          <a:bodyPr lIns="295680" tIns="326199" rIns="295681" bIns="326198" anchor="ctr"/>
          <a:lstStyle/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ea typeface="+mn-ea"/>
            </a:endParaRPr>
          </a:p>
        </p:txBody>
      </p:sp>
      <p:sp>
        <p:nvSpPr>
          <p:cNvPr id="94" name="任意多边形 22"/>
          <p:cNvSpPr/>
          <p:nvPr/>
        </p:nvSpPr>
        <p:spPr bwMode="auto">
          <a:xfrm>
            <a:off x="1550035" y="3739833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38100" cap="flat" cmpd="sng">
            <a:solidFill>
              <a:schemeClr val="bg1"/>
            </a:solidFill>
            <a:bevel/>
          </a:ln>
        </p:spPr>
        <p:txBody>
          <a:bodyPr lIns="295680" tIns="326199" rIns="295681" bIns="326198" anchor="ctr"/>
          <a:lstStyle/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ea typeface="+mn-ea"/>
            </a:endParaRPr>
          </a:p>
        </p:txBody>
      </p:sp>
      <p:sp>
        <p:nvSpPr>
          <p:cNvPr id="95" name="任意多边形 24"/>
          <p:cNvSpPr/>
          <p:nvPr/>
        </p:nvSpPr>
        <p:spPr bwMode="auto">
          <a:xfrm>
            <a:off x="635635" y="3673158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38100" cap="flat" cmpd="sng">
            <a:solidFill>
              <a:schemeClr val="bg1"/>
            </a:solidFill>
            <a:bevel/>
          </a:ln>
        </p:spPr>
        <p:txBody>
          <a:bodyPr lIns="204240" tIns="234759" rIns="204241" bIns="234758" anchor="ctr"/>
          <a:lstStyle/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ea typeface="+mn-ea"/>
            </a:endParaRPr>
          </a:p>
        </p:txBody>
      </p:sp>
      <p:sp>
        <p:nvSpPr>
          <p:cNvPr id="96" name="任意多边形 25"/>
          <p:cNvSpPr/>
          <p:nvPr/>
        </p:nvSpPr>
        <p:spPr bwMode="auto">
          <a:xfrm>
            <a:off x="121920" y="2849563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 cap="flat" cmpd="sng">
            <a:solidFill>
              <a:schemeClr val="bg1"/>
            </a:solidFill>
            <a:bevel/>
          </a:ln>
        </p:spPr>
        <p:txBody>
          <a:bodyPr lIns="295680" tIns="326199" rIns="295681" bIns="326198" anchor="ctr"/>
          <a:lstStyle/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ea typeface="+mn-ea"/>
            </a:endParaRPr>
          </a:p>
        </p:txBody>
      </p:sp>
      <p:grpSp>
        <p:nvGrpSpPr>
          <p:cNvPr id="106" name="组合 105"/>
          <p:cNvGrpSpPr/>
          <p:nvPr/>
        </p:nvGrpSpPr>
        <p:grpSpPr bwMode="auto">
          <a:xfrm>
            <a:off x="635635" y="2045653"/>
            <a:ext cx="914400" cy="1050925"/>
            <a:chOff x="1849438" y="1558925"/>
            <a:chExt cx="914400" cy="1050925"/>
          </a:xfrm>
        </p:grpSpPr>
        <p:sp>
          <p:nvSpPr>
            <p:cNvPr id="107" name="任意多边形 18"/>
            <p:cNvSpPr/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42CAC0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ea typeface="+mn-ea"/>
              </a:endParaRPr>
            </a:p>
          </p:txBody>
        </p:sp>
        <p:sp>
          <p:nvSpPr>
            <p:cNvPr id="17440" name="文本框 107"/>
            <p:cNvSpPr txBox="1">
              <a:spLocks noChangeArrowheads="1"/>
            </p:cNvSpPr>
            <p:nvPr/>
          </p:nvSpPr>
          <p:spPr bwMode="auto">
            <a:xfrm>
              <a:off x="2008332" y="1795179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</a:rPr>
                <a:t></a:t>
              </a:r>
              <a:endParaRPr lang="zh-CN" altLang="en-US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 bwMode="auto">
          <a:xfrm>
            <a:off x="1094740" y="2849563"/>
            <a:ext cx="914400" cy="1050925"/>
            <a:chOff x="2341563" y="2451100"/>
            <a:chExt cx="914400" cy="1050925"/>
          </a:xfrm>
        </p:grpSpPr>
        <p:sp>
          <p:nvSpPr>
            <p:cNvPr id="110" name="任意多边形 19"/>
            <p:cNvSpPr/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ED5326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95680" tIns="326199" rIns="295681" bIns="326198" anchor="ctr"/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ea typeface="+mn-ea"/>
              </a:endParaRPr>
            </a:p>
          </p:txBody>
        </p:sp>
        <p:sp>
          <p:nvSpPr>
            <p:cNvPr id="17438" name="文本框 110"/>
            <p:cNvSpPr txBox="1">
              <a:spLocks noChangeArrowheads="1"/>
            </p:cNvSpPr>
            <p:nvPr/>
          </p:nvSpPr>
          <p:spPr bwMode="auto">
            <a:xfrm>
              <a:off x="2508036" y="2724182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zh-CN" altLang="en-US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 bwMode="auto">
          <a:xfrm>
            <a:off x="2009140" y="2849563"/>
            <a:ext cx="914400" cy="1050925"/>
            <a:chOff x="3328988" y="2451100"/>
            <a:chExt cx="914400" cy="1050925"/>
          </a:xfrm>
        </p:grpSpPr>
        <p:sp>
          <p:nvSpPr>
            <p:cNvPr id="113" name="任意多边形 21"/>
            <p:cNvSpPr/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5C527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ea typeface="+mn-ea"/>
              </a:endParaRPr>
            </a:p>
          </p:txBody>
        </p:sp>
        <p:sp>
          <p:nvSpPr>
            <p:cNvPr id="17436" name="文本框 113"/>
            <p:cNvSpPr txBox="1">
              <a:spLocks noChangeArrowheads="1"/>
            </p:cNvSpPr>
            <p:nvPr/>
          </p:nvSpPr>
          <p:spPr bwMode="auto">
            <a:xfrm>
              <a:off x="3487882" y="2714124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zh-CN" altLang="en-US" sz="2600">
                <a:solidFill>
                  <a:schemeClr val="bg1"/>
                </a:solidFill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4612640" y="1462405"/>
            <a:ext cx="40900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16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1</a:t>
            </a:r>
            <a:r>
              <a:rPr lang="zh-CN" altLang="en-US" sz="16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en-US" sz="16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如何</a:t>
            </a:r>
            <a:r>
              <a:rPr lang="zh-CN" altLang="en-US" sz="16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制作</a:t>
            </a:r>
            <a:r>
              <a:rPr lang="en-US" altLang="en-US" sz="16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的，其中你运用了哪些技术？</a:t>
            </a:r>
            <a:endParaRPr lang="en-US" altLang="zh-CN" sz="1600" dirty="0">
              <a:latin typeface="Calibri" panose="020F0502020204030204" pitchFamily="34" charset="0"/>
              <a:ea typeface="幼圆" panose="02010509060101010101" pitchFamily="49" charset="-122"/>
            </a:endParaRPr>
          </a:p>
          <a:p>
            <a:pPr marL="0" indent="0">
              <a:buNone/>
            </a:pPr>
            <a:r>
              <a:rPr lang="en-US" altLang="en-US" sz="16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2</a:t>
            </a:r>
            <a:r>
              <a:rPr lang="zh-CN" altLang="en-US" sz="16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en-US" sz="16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作品制作流程？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088890" y="2600960"/>
            <a:ext cx="36137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3</a:t>
            </a:r>
            <a:r>
              <a:rPr lang="zh-CN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你在项目中处于什么角色？ </a:t>
            </a:r>
            <a:endParaRPr lang="en-US" altLang="zh-CN" sz="1400" dirty="0">
              <a:latin typeface="Calibri" panose="020F0502020204030204" pitchFamily="34" charset="0"/>
              <a:ea typeface="幼圆" panose="02010509060101010101" pitchFamily="49" charset="-122"/>
            </a:endParaRPr>
          </a:p>
          <a:p>
            <a:pPr marL="0" indent="0">
              <a:buNone/>
            </a:pPr>
            <a:r>
              <a:rPr lang="en-US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4</a:t>
            </a:r>
            <a:r>
              <a:rPr lang="zh-CN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项目是怎么来的？</a:t>
            </a:r>
            <a:r>
              <a:rPr lang="zh-CN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项目是否上线？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626610" y="3900805"/>
            <a:ext cx="407606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5</a:t>
            </a:r>
            <a:r>
              <a:rPr lang="zh-CN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对于你的</a:t>
            </a:r>
            <a:r>
              <a:rPr lang="zh-CN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作品</a:t>
            </a:r>
            <a:r>
              <a:rPr lang="en-US" altLang="en-US" sz="1400" dirty="0">
                <a:latin typeface="Calibri" panose="020F0502020204030204" pitchFamily="34" charset="0"/>
                <a:ea typeface="幼圆" panose="02010509060101010101" pitchFamily="49" charset="-122"/>
                <a:sym typeface="+mn-ea"/>
              </a:rPr>
              <a:t>，有什么改进的思路？</a:t>
            </a:r>
            <a:endParaRPr lang="en-US" altLang="en-US" sz="1400" dirty="0">
              <a:latin typeface="Calibri" panose="020F0502020204030204" pitchFamily="34" charset="0"/>
              <a:ea typeface="幼圆" panose="02010509060101010101" pitchFamily="49" charset="-122"/>
              <a:sym typeface="+mn-ea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400" dirty="0">
                <a:latin typeface="Calibri" panose="020F0502020204030204" pitchFamily="34" charset="0"/>
                <a:ea typeface="幼圆" panose="02010509060101010101" pitchFamily="49" charset="-122"/>
              </a:rPr>
              <a:t>6、在项目过程中遇到的困难？项目的亮点是什么？</a:t>
            </a:r>
            <a:endParaRPr lang="en-US" altLang="en-US" sz="1400" dirty="0">
              <a:latin typeface="Calibri" panose="020F05020202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0750" y="377825"/>
            <a:ext cx="3815080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baseline="-30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</a:rPr>
              <a:t>直接看作品：对自己作品认识</a:t>
            </a:r>
            <a:endParaRPr lang="zh-CN" altLang="en-US" sz="3200" b="1" baseline="-3000" dirty="0">
              <a:solidFill>
                <a:schemeClr val="tx1">
                  <a:lumMod val="85000"/>
                  <a:lumOff val="15000"/>
                </a:schemeClr>
              </a:solidFill>
              <a:ea typeface="+mn-ea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AU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技术问题</a:t>
            </a:r>
            <a:endParaRPr lang="zh-CN" altLang="en-AU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  <p:sndAc>
      <p:stSnd>
        <p:snd r:embed="rId5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任意多边形 106"/>
          <p:cNvSpPr/>
          <p:nvPr/>
        </p:nvSpPr>
        <p:spPr>
          <a:xfrm>
            <a:off x="596265" y="860425"/>
            <a:ext cx="1876425" cy="530225"/>
          </a:xfrm>
          <a:custGeom>
            <a:avLst/>
            <a:gdLst>
              <a:gd name="connsiteX0" fmla="*/ 0 w 1326527"/>
              <a:gd name="connsiteY0" fmla="*/ 0 h 530610"/>
              <a:gd name="connsiteX1" fmla="*/ 1061222 w 1326527"/>
              <a:gd name="connsiteY1" fmla="*/ 0 h 530610"/>
              <a:gd name="connsiteX2" fmla="*/ 1326527 w 1326527"/>
              <a:gd name="connsiteY2" fmla="*/ 265305 h 530610"/>
              <a:gd name="connsiteX3" fmla="*/ 1061222 w 1326527"/>
              <a:gd name="connsiteY3" fmla="*/ 530610 h 530610"/>
              <a:gd name="connsiteX4" fmla="*/ 0 w 1326527"/>
              <a:gd name="connsiteY4" fmla="*/ 530610 h 530610"/>
              <a:gd name="connsiteX5" fmla="*/ 265305 w 1326527"/>
              <a:gd name="connsiteY5" fmla="*/ 265305 h 530610"/>
              <a:gd name="connsiteX6" fmla="*/ 0 w 1326527"/>
              <a:gd name="connsiteY6" fmla="*/ 0 h 5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6527" h="530610">
                <a:moveTo>
                  <a:pt x="0" y="0"/>
                </a:moveTo>
                <a:lnTo>
                  <a:pt x="1061222" y="0"/>
                </a:lnTo>
                <a:lnTo>
                  <a:pt x="1326527" y="265305"/>
                </a:lnTo>
                <a:lnTo>
                  <a:pt x="1061222" y="530610"/>
                </a:lnTo>
                <a:lnTo>
                  <a:pt x="0" y="530610"/>
                </a:lnTo>
                <a:lnTo>
                  <a:pt x="265305" y="265305"/>
                </a:lnTo>
                <a:lnTo>
                  <a:pt x="0" y="0"/>
                </a:lnTo>
                <a:close/>
              </a:path>
            </a:pathLst>
          </a:custGeom>
          <a:solidFill>
            <a:srgbClr val="42CA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00865" tIns="17780" rIns="265305" bIns="17780" spcCol="1270" anchor="ctr"/>
          <a:lstStyle/>
          <a:p>
            <a:pPr algn="ctr" defTabSz="124460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zh-CN" altLang="en-US" sz="1800" b="1" dirty="0"/>
              <a:t>机试面试</a:t>
            </a:r>
            <a:endParaRPr lang="zh-CN" altLang="en-US" sz="1800" b="1" dirty="0"/>
          </a:p>
        </p:txBody>
      </p:sp>
      <p:sp>
        <p:nvSpPr>
          <p:cNvPr id="116" name="TextBox 29"/>
          <p:cNvSpPr txBox="1"/>
          <p:nvPr/>
        </p:nvSpPr>
        <p:spPr>
          <a:xfrm>
            <a:off x="1140460" y="1454150"/>
            <a:ext cx="7717155" cy="2584450"/>
          </a:xfrm>
          <a:prstGeom prst="rect">
            <a:avLst/>
          </a:prstGeom>
          <a:noFill/>
        </p:spPr>
        <p:txBody>
          <a:bodyPr wrap="square" lIns="27000" rIns="27000">
            <a:spAutoFit/>
          </a:bodyPr>
          <a:lstStyle/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800" noProof="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微信端口网页做出自适应</a:t>
            </a:r>
            <a:r>
              <a:rPr lang="zh-CN" altLang="en-US" sz="1800" noProof="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3小时之内做出来。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</a:t>
            </a:r>
            <a:r>
              <a:rPr lang="zh-CN" altLang="en-US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编写一个数组去重的方法</a:t>
            </a:r>
            <a:r>
              <a:rPr lang="zh-CN" altLang="en-US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</a:t>
            </a:r>
            <a:r>
              <a:rPr lang="zh-CN" altLang="en-US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请用div+css写出文字水平垂直居中，图片水平垂直居中的样式及布局。</a:t>
            </a:r>
            <a:b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</a:b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</a:t>
            </a:r>
            <a:r>
              <a:rPr lang="zh-CN" altLang="en-US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请用div+css写出左侧固定(width：200px)，右侧自适应的页面布局。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5</a:t>
            </a:r>
            <a:r>
              <a:rPr lang="zh-CN" altLang="en-US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做个登录界面，1小时内完成。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6</a:t>
            </a:r>
            <a:r>
              <a:rPr lang="zh-CN" altLang="en-US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用JS或JQ封装一个tab选项卡。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000" dirty="0">
              <a:solidFill>
                <a:sysClr val="windowText" lastClr="000000"/>
              </a:solidFill>
              <a:latin typeface="微软雅黑" panose="020B0503020204020204" pitchFamily="34" charset="-122"/>
              <a:sym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+mn-ea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000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任意多边形 106"/>
          <p:cNvSpPr/>
          <p:nvPr/>
        </p:nvSpPr>
        <p:spPr>
          <a:xfrm>
            <a:off x="596265" y="860425"/>
            <a:ext cx="3749040" cy="530225"/>
          </a:xfrm>
          <a:custGeom>
            <a:avLst/>
            <a:gdLst>
              <a:gd name="connsiteX0" fmla="*/ 0 w 1326527"/>
              <a:gd name="connsiteY0" fmla="*/ 0 h 530610"/>
              <a:gd name="connsiteX1" fmla="*/ 1061222 w 1326527"/>
              <a:gd name="connsiteY1" fmla="*/ 0 h 530610"/>
              <a:gd name="connsiteX2" fmla="*/ 1326527 w 1326527"/>
              <a:gd name="connsiteY2" fmla="*/ 265305 h 530610"/>
              <a:gd name="connsiteX3" fmla="*/ 1061222 w 1326527"/>
              <a:gd name="connsiteY3" fmla="*/ 530610 h 530610"/>
              <a:gd name="connsiteX4" fmla="*/ 0 w 1326527"/>
              <a:gd name="connsiteY4" fmla="*/ 530610 h 530610"/>
              <a:gd name="connsiteX5" fmla="*/ 265305 w 1326527"/>
              <a:gd name="connsiteY5" fmla="*/ 265305 h 530610"/>
              <a:gd name="connsiteX6" fmla="*/ 0 w 1326527"/>
              <a:gd name="connsiteY6" fmla="*/ 0 h 53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6527" h="530610">
                <a:moveTo>
                  <a:pt x="0" y="0"/>
                </a:moveTo>
                <a:lnTo>
                  <a:pt x="1061222" y="0"/>
                </a:lnTo>
                <a:lnTo>
                  <a:pt x="1326527" y="265305"/>
                </a:lnTo>
                <a:lnTo>
                  <a:pt x="1061222" y="530610"/>
                </a:lnTo>
                <a:lnTo>
                  <a:pt x="0" y="530610"/>
                </a:lnTo>
                <a:lnTo>
                  <a:pt x="265305" y="265305"/>
                </a:lnTo>
                <a:lnTo>
                  <a:pt x="0" y="0"/>
                </a:lnTo>
                <a:close/>
              </a:path>
            </a:pathLst>
          </a:custGeom>
          <a:solidFill>
            <a:srgbClr val="42CA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00865" tIns="17780" rIns="265305" bIns="17780" spcCol="1270" anchor="ctr"/>
          <a:lstStyle/>
          <a:p>
            <a:pPr algn="ctr" defTabSz="124460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zh-CN" altLang="en-US" sz="1800" b="1" dirty="0"/>
              <a:t>技术面试：常见面试题</a:t>
            </a:r>
            <a:endParaRPr lang="zh-CN" altLang="en-US" sz="1800" b="1" dirty="0"/>
          </a:p>
        </p:txBody>
      </p:sp>
      <p:sp>
        <p:nvSpPr>
          <p:cNvPr id="116" name="TextBox 29"/>
          <p:cNvSpPr txBox="1"/>
          <p:nvPr/>
        </p:nvSpPr>
        <p:spPr>
          <a:xfrm>
            <a:off x="876300" y="1707515"/>
            <a:ext cx="7717155" cy="2538095"/>
          </a:xfrm>
          <a:prstGeom prst="rect">
            <a:avLst/>
          </a:prstGeom>
          <a:noFill/>
        </p:spPr>
        <p:txBody>
          <a:bodyPr wrap="square" lIns="27000" rIns="27000">
            <a:spAutoFit/>
          </a:bodyPr>
          <a:lstStyle/>
          <a:p>
            <a:pPr marL="342900" indent="-342900" defTabSz="914400">
              <a:buChar char="•"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介绍js的基本数据类型。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defTabSz="914400">
              <a:buChar char="•"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谈谈你对JSON 的了解。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defTabSz="914400">
              <a:buChar char="•"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如何处理HTML5新标签的浏览器兼容问题？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defTabSz="914400">
              <a:buChar char="•"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Label的作用是什么？是怎么用的？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defTabSz="914400">
              <a:buChar char="•"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介绍一下标准的CSS的盒子模型？低版本IE的盒子模型有什么不同的？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defTabSz="914400">
              <a:buChar char="•"/>
            </a:pPr>
            <a:r>
              <a:rPr lang="en-US" altLang="zh-CN" sz="1800" noProof="0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png、jpg、gif 这些图片格式解释一下，分别什么时候用？</a:t>
            </a: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z="1800" noProof="0" dirty="0" err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68516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121920" y="92075"/>
            <a:ext cx="2859405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45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871538" y="2576513"/>
            <a:ext cx="7412037" cy="1714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556000" y="2600325"/>
            <a:ext cx="125413" cy="123825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7389813" y="2600325"/>
            <a:ext cx="125412" cy="123825"/>
          </a:xfrm>
          <a:prstGeom prst="ellipse">
            <a:avLst/>
          </a:prstGeom>
          <a:solidFill>
            <a:srgbClr val="FB5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9888" y="2600325"/>
            <a:ext cx="123825" cy="123825"/>
          </a:xfrm>
          <a:prstGeom prst="ellipse">
            <a:avLst/>
          </a:prstGeom>
          <a:solidFill>
            <a:srgbClr val="42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 bwMode="auto">
          <a:xfrm rot="2460000">
            <a:off x="812624" y="1675815"/>
            <a:ext cx="1766570" cy="723295"/>
            <a:chOff x="1774326" y="2072230"/>
            <a:chExt cx="1297935" cy="963753"/>
          </a:xfrm>
        </p:grpSpPr>
        <p:sp>
          <p:nvSpPr>
            <p:cNvPr id="23" name="泪滴形 22"/>
            <p:cNvSpPr/>
            <p:nvPr/>
          </p:nvSpPr>
          <p:spPr>
            <a:xfrm rot="8100000">
              <a:off x="1831271" y="2072230"/>
              <a:ext cx="1189230" cy="962021"/>
            </a:xfrm>
            <a:prstGeom prst="teardrop">
              <a:avLst/>
            </a:prstGeom>
            <a:solidFill>
              <a:srgbClr val="42C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5620" name="文本框 23"/>
            <p:cNvSpPr txBox="1">
              <a:spLocks noChangeArrowheads="1"/>
            </p:cNvSpPr>
            <p:nvPr/>
          </p:nvSpPr>
          <p:spPr bwMode="auto">
            <a:xfrm rot="19080000">
              <a:off x="1774326" y="2324409"/>
              <a:ext cx="1297935" cy="711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自我介绍</a:t>
              </a:r>
              <a:endParaRPr lang="zh-CN" altLang="en-US" sz="2400" baseline="-300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 rot="2460000">
            <a:off x="2735404" y="1629460"/>
            <a:ext cx="1766570" cy="723295"/>
            <a:chOff x="1774326" y="2072230"/>
            <a:chExt cx="1297935" cy="963753"/>
          </a:xfrm>
        </p:grpSpPr>
        <p:sp>
          <p:nvSpPr>
            <p:cNvPr id="32" name="泪滴形 31"/>
            <p:cNvSpPr/>
            <p:nvPr/>
          </p:nvSpPr>
          <p:spPr>
            <a:xfrm rot="8100000">
              <a:off x="1831271" y="2072230"/>
              <a:ext cx="1189230" cy="962021"/>
            </a:xfrm>
            <a:prstGeom prst="teardrop">
              <a:avLst/>
            </a:prstGeom>
            <a:solidFill>
              <a:srgbClr val="42C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23"/>
            <p:cNvSpPr txBox="1">
              <a:spLocks noChangeArrowheads="1"/>
            </p:cNvSpPr>
            <p:nvPr/>
          </p:nvSpPr>
          <p:spPr bwMode="auto">
            <a:xfrm rot="19080000">
              <a:off x="1774326" y="2324409"/>
              <a:ext cx="1297935" cy="711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优缺点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 rot="2460000">
            <a:off x="4769716" y="1591838"/>
            <a:ext cx="1766570" cy="721995"/>
            <a:chOff x="1757616" y="2072230"/>
            <a:chExt cx="1297935" cy="962021"/>
          </a:xfrm>
        </p:grpSpPr>
        <p:sp>
          <p:nvSpPr>
            <p:cNvPr id="35" name="泪滴形 34"/>
            <p:cNvSpPr/>
            <p:nvPr/>
          </p:nvSpPr>
          <p:spPr>
            <a:xfrm rot="8100000">
              <a:off x="1831271" y="2072230"/>
              <a:ext cx="1189230" cy="962021"/>
            </a:xfrm>
            <a:prstGeom prst="teardrop">
              <a:avLst/>
            </a:prstGeom>
            <a:solidFill>
              <a:srgbClr val="42C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" name="文本框 23"/>
            <p:cNvSpPr txBox="1">
              <a:spLocks noChangeArrowheads="1"/>
            </p:cNvSpPr>
            <p:nvPr/>
          </p:nvSpPr>
          <p:spPr bwMode="auto">
            <a:xfrm rot="19080000">
              <a:off x="1757616" y="2268912"/>
              <a:ext cx="1297935" cy="711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加班问题</a:t>
              </a:r>
              <a:endParaRPr lang="zh-CN" altLang="en-US" sz="2400" baseline="-3000">
                <a:solidFill>
                  <a:schemeClr val="bg1"/>
                </a:solidFill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5544820" y="2576830"/>
            <a:ext cx="125413" cy="123825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 rot="2460000">
            <a:off x="6852109" y="1560245"/>
            <a:ext cx="1766570" cy="723295"/>
            <a:chOff x="1774326" y="2072230"/>
            <a:chExt cx="1297935" cy="963753"/>
          </a:xfrm>
        </p:grpSpPr>
        <p:sp>
          <p:nvSpPr>
            <p:cNvPr id="42" name="泪滴形 41"/>
            <p:cNvSpPr/>
            <p:nvPr/>
          </p:nvSpPr>
          <p:spPr>
            <a:xfrm rot="8100000">
              <a:off x="1831271" y="2072230"/>
              <a:ext cx="1189230" cy="962021"/>
            </a:xfrm>
            <a:prstGeom prst="teardrop">
              <a:avLst/>
            </a:prstGeom>
            <a:solidFill>
              <a:srgbClr val="42CA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3" name="文本框 23"/>
            <p:cNvSpPr txBox="1">
              <a:spLocks noChangeArrowheads="1"/>
            </p:cNvSpPr>
            <p:nvPr/>
          </p:nvSpPr>
          <p:spPr bwMode="auto">
            <a:xfrm rot="19080000">
              <a:off x="1774326" y="2324409"/>
              <a:ext cx="1297935" cy="711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提问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7" name="Oval 2287"/>
          <p:cNvSpPr/>
          <p:nvPr/>
        </p:nvSpPr>
        <p:spPr>
          <a:xfrm>
            <a:off x="84455" y="2981325"/>
            <a:ext cx="3080385" cy="10433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职业生涯规划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4" name="Oval 2287"/>
          <p:cNvSpPr/>
          <p:nvPr/>
        </p:nvSpPr>
        <p:spPr>
          <a:xfrm>
            <a:off x="3271520" y="3046095"/>
            <a:ext cx="2995295" cy="914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求职动机问题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Oval 2287"/>
          <p:cNvSpPr/>
          <p:nvPr/>
        </p:nvSpPr>
        <p:spPr>
          <a:xfrm>
            <a:off x="6466205" y="3115310"/>
            <a:ext cx="2413635" cy="7562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离职原因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" name="Oval 2291"/>
          <p:cNvSpPr>
            <a:spLocks noChangeAspect="1"/>
          </p:cNvSpPr>
          <p:nvPr/>
        </p:nvSpPr>
        <p:spPr>
          <a:xfrm flipH="1">
            <a:off x="84455" y="102235"/>
            <a:ext cx="3079750" cy="621030"/>
          </a:xfrm>
          <a:prstGeom prst="ellipse">
            <a:avLst/>
          </a:prstGeom>
          <a:solidFill>
            <a:srgbClr val="F5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AU" sz="2400" b="1" dirty="0">
                <a:solidFill>
                  <a:schemeClr val="bg1"/>
                </a:solidFill>
                <a:latin typeface="FontAwesome" pitchFamily="2" charset="0"/>
              </a:rPr>
              <a:t>非技术面试题</a:t>
            </a:r>
            <a:endParaRPr lang="zh-CN" altLang="en-AU" sz="2400" b="1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fade/>
    <p:sndAc>
      <p:stSnd>
        <p:snd r:embed="rId1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 bldLvl="0" animBg="1"/>
      <p:bldP spid="6" grpId="0" bldLvl="0" animBg="1"/>
      <p:bldP spid="37" grpId="0" bldLvl="0" animBg="1"/>
      <p:bldP spid="47" grpId="0" bldLvl="0" animBg="1"/>
      <p:bldP spid="44" grpId="0" bldLvl="0" animBg="1"/>
      <p:bldP spid="45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Nexa Light"/>
        <a:ea typeface="微软雅黑"/>
        <a:cs typeface=""/>
      </a:majorFont>
      <a:minorFont>
        <a:latin typeface="Nexa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2840</Words>
  <Application>WPS 演示</Application>
  <PresentationFormat>全屏显示(16:9)</PresentationFormat>
  <Paragraphs>314</Paragraphs>
  <Slides>23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50" baseType="lpstr">
      <vt:lpstr>Arial</vt:lpstr>
      <vt:lpstr>宋体</vt:lpstr>
      <vt:lpstr>Wingdings</vt:lpstr>
      <vt:lpstr>Nexa Light</vt:lpstr>
      <vt:lpstr>微软雅黑</vt:lpstr>
      <vt:lpstr>华文隶书</vt:lpstr>
      <vt:lpstr>Times New Roman</vt:lpstr>
      <vt:lpstr>Arial Unicode MS</vt:lpstr>
      <vt:lpstr>Lato Light</vt:lpstr>
      <vt:lpstr>Calibri Light</vt:lpstr>
      <vt:lpstr>FontAwesome</vt:lpstr>
      <vt:lpstr>Calibri</vt:lpstr>
      <vt:lpstr>Segoe Print</vt:lpstr>
      <vt:lpstr>幼圆</vt:lpstr>
      <vt:lpstr>华文楷体</vt:lpstr>
      <vt:lpstr>Arial Unicode MS</vt:lpstr>
      <vt:lpstr>Wingdings 2</vt:lpstr>
      <vt:lpstr>黑体</vt:lpstr>
      <vt:lpstr>Open Sans</vt:lpstr>
      <vt:lpstr>Open Sans Light</vt:lpstr>
      <vt:lpstr>楷体</vt:lpstr>
      <vt:lpstr>Open Sans Semibold</vt:lpstr>
      <vt:lpstr>Open Sans</vt:lpstr>
      <vt:lpstr>Neris Thin</vt:lpstr>
      <vt:lpstr>TeXGyreAdventor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gohin</cp:lastModifiedBy>
  <cp:revision>173</cp:revision>
  <dcterms:created xsi:type="dcterms:W3CDTF">2015-04-07T15:42:00Z</dcterms:created>
  <dcterms:modified xsi:type="dcterms:W3CDTF">2019-09-27T09:00:45Z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